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18"/>
  </p:notesMasterIdLst>
  <p:sldIdLst>
    <p:sldId id="295" r:id="rId2"/>
    <p:sldId id="279" r:id="rId3"/>
    <p:sldId id="281" r:id="rId4"/>
    <p:sldId id="280" r:id="rId5"/>
    <p:sldId id="282" r:id="rId6"/>
    <p:sldId id="283" r:id="rId7"/>
    <p:sldId id="284" r:id="rId8"/>
    <p:sldId id="285" r:id="rId9"/>
    <p:sldId id="286" r:id="rId10"/>
    <p:sldId id="293" r:id="rId11"/>
    <p:sldId id="287" r:id="rId12"/>
    <p:sldId id="288" r:id="rId13"/>
    <p:sldId id="289" r:id="rId14"/>
    <p:sldId id="290" r:id="rId15"/>
    <p:sldId id="291" r:id="rId16"/>
    <p:sldId id="292"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4970" autoAdjust="0"/>
  </p:normalViewPr>
  <p:slideViewPr>
    <p:cSldViewPr snapToGrid="0" snapToObjects="1">
      <p:cViewPr varScale="1">
        <p:scale>
          <a:sx n="73" d="100"/>
          <a:sy n="73" d="100"/>
        </p:scale>
        <p:origin x="-19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08835DE-E680-C141-B4B6-99691AB59E38}" type="datetimeFigureOut">
              <a:rPr lang="en-US"/>
              <a:pPr>
                <a:defRPr/>
              </a:pPr>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7611685-C4F9-4041-A548-222F5D7F9338}" type="slidenum">
              <a:rPr lang="en-US"/>
              <a:pPr>
                <a:defRPr/>
              </a:pPr>
              <a:t>‹#›</a:t>
            </a:fld>
            <a:endParaRPr lang="en-US"/>
          </a:p>
        </p:txBody>
      </p:sp>
    </p:spTree>
    <p:extLst>
      <p:ext uri="{BB962C8B-B14F-4D97-AF65-F5344CB8AC3E}">
        <p14:creationId xmlns:p14="http://schemas.microsoft.com/office/powerpoint/2010/main" xmlns="" val="134377725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Motion Graphs</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a:t>
            </a:fld>
            <a:endParaRPr lang="en-US"/>
          </a:p>
        </p:txBody>
      </p:sp>
    </p:spTree>
    <p:extLst>
      <p:ext uri="{BB962C8B-B14F-4D97-AF65-F5344CB8AC3E}">
        <p14:creationId xmlns:p14="http://schemas.microsoft.com/office/powerpoint/2010/main" xmlns="" val="120452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watch this animation you can the see how the velocity</a:t>
            </a:r>
            <a:r>
              <a:rPr lang="en-US" baseline="0" dirty="0" smtClean="0"/>
              <a:t> and position graphs are impacted by different values of constant acceleration. </a:t>
            </a:r>
          </a:p>
          <a:p>
            <a:endParaRPr lang="en-US" baseline="0" dirty="0" smtClean="0"/>
          </a:p>
          <a:p>
            <a:r>
              <a:rPr lang="en-US" baseline="0" dirty="0" smtClean="0"/>
              <a:t>In the first set we have a car with no acceleration.  The velocity graph remains constant and the distance traveled changes at a constant rate. </a:t>
            </a:r>
          </a:p>
          <a:p>
            <a:endParaRPr lang="en-US" baseline="0" dirty="0" smtClean="0"/>
          </a:p>
          <a:p>
            <a:r>
              <a:rPr lang="en-US" baseline="0" dirty="0" smtClean="0"/>
              <a:t>In the second set we have a relatively small acceleration. Here you can see that the velocity is changing at a constant rate and therefor the distance covered increases over time as the velocity increases. </a:t>
            </a:r>
          </a:p>
          <a:p>
            <a:endParaRPr lang="en-US" baseline="0" dirty="0" smtClean="0"/>
          </a:p>
          <a:p>
            <a:r>
              <a:rPr lang="en-US" baseline="0" dirty="0" smtClean="0"/>
              <a:t>Finally, in the last set you can see that with a high value of acceleration the rate of change of the velocity graph is also much higher and therefor the distance covered increases at a greater rate.  </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10</a:t>
            </a:fld>
            <a:endParaRPr lang="en-US"/>
          </a:p>
        </p:txBody>
      </p:sp>
    </p:spTree>
    <p:extLst>
      <p:ext uri="{BB962C8B-B14F-4D97-AF65-F5344CB8AC3E}">
        <p14:creationId xmlns:p14="http://schemas.microsoft.com/office/powerpoint/2010/main" xmlns="" val="89435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piece of technology used to measure motion is a </a:t>
            </a:r>
            <a:r>
              <a:rPr lang="en-US" baseline="0" dirty="0" err="1" smtClean="0"/>
              <a:t>photogate</a:t>
            </a:r>
            <a:r>
              <a:rPr lang="en-US" baseline="0" dirty="0" smtClean="0"/>
              <a:t>.</a:t>
            </a:r>
          </a:p>
          <a:p>
            <a:endParaRPr lang="en-US" baseline="0" dirty="0" smtClean="0"/>
          </a:p>
          <a:p>
            <a:r>
              <a:rPr lang="en-US" baseline="0" dirty="0" smtClean="0"/>
              <a:t>A </a:t>
            </a:r>
            <a:r>
              <a:rPr lang="en-US" baseline="0" dirty="0" err="1" smtClean="0"/>
              <a:t>photogate</a:t>
            </a:r>
            <a:r>
              <a:rPr lang="en-US" baseline="0" dirty="0" smtClean="0"/>
              <a:t> measures the amount of time that an infrared beam is blocked. It can very accurately determine how long it takes for something to pass through the gate. </a:t>
            </a:r>
          </a:p>
          <a:p>
            <a:endParaRPr lang="en-US" baseline="0" dirty="0" smtClean="0"/>
          </a:p>
          <a:p>
            <a:r>
              <a:rPr lang="en-US" baseline="0" dirty="0" smtClean="0"/>
              <a:t>A </a:t>
            </a:r>
            <a:r>
              <a:rPr lang="en-US" baseline="0" dirty="0" err="1" smtClean="0"/>
              <a:t>photogate</a:t>
            </a:r>
            <a:r>
              <a:rPr lang="en-US" baseline="0" dirty="0" smtClean="0"/>
              <a:t> is often used in a laboratory setting. </a:t>
            </a:r>
          </a:p>
          <a:p>
            <a:endParaRPr lang="en-US" baseline="0" dirty="0" smtClean="0"/>
          </a:p>
          <a:p>
            <a:r>
              <a:rPr lang="en-US" baseline="0" dirty="0" smtClean="0"/>
              <a:t>Knowing how long it takes something to pass through the gate can be used to determine the velocity of an object. </a:t>
            </a:r>
          </a:p>
          <a:p>
            <a:endParaRPr lang="en-US" baseline="0" dirty="0" smtClean="0"/>
          </a:p>
          <a:p>
            <a:r>
              <a:rPr lang="en-US" baseline="0" dirty="0" smtClean="0"/>
              <a:t>Something that you will see outside of the laboratory setting is a radar gun.  A radar gun works by sending a signal from the gun to an object and registering the shift in frequency of the signal when it bounces off of the object.  The radar gun can then calculate the instantaneous velocity of the object. These are very commonly used by police to monitor the speed of vehicles.  </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11</a:t>
            </a:fld>
            <a:endParaRPr lang="en-US"/>
          </a:p>
        </p:txBody>
      </p:sp>
    </p:spTree>
    <p:extLst>
      <p:ext uri="{BB962C8B-B14F-4D97-AF65-F5344CB8AC3E}">
        <p14:creationId xmlns:p14="http://schemas.microsoft.com/office/powerpoint/2010/main" xmlns="" val="127264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a:t>
            </a:r>
            <a:r>
              <a:rPr lang="en-US" dirty="0" smtClean="0"/>
              <a:t> look at an example that asks</a:t>
            </a:r>
            <a:r>
              <a:rPr lang="en-US" baseline="0" dirty="0" smtClean="0"/>
              <a:t> us to determine the correct graph based on a written scenario.  </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 student uses a real-time motion detector to record the velocity of a ball thrown straight up in the air and then caught at the same location from where it was thrown. We will assume up is the positive direction. Which graph below would resemble the correct velocity graph of the ball?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Let’s look at what each graph is telling us about the</a:t>
            </a:r>
            <a:r>
              <a:rPr lang="en-US" baseline="0" dirty="0" smtClean="0"/>
              <a:t> velocity of the object and determine the correct graph for this situation.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In this first graph it shows an object with a large velocity that decreases linearly until it reaches zero. Then the velocity increase at the same rate linearly until it reaches the same velocity at which it started.  </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In the second graph, we see a graph that shows us a constant velocity of 16 m/s throughout the entire graph.</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The third graph shows a large </a:t>
            </a:r>
            <a:r>
              <a:rPr lang="en-US" baseline="0" dirty="0" err="1" smtClean="0"/>
              <a:t>inital</a:t>
            </a:r>
            <a:r>
              <a:rPr lang="en-US" baseline="0" dirty="0" smtClean="0"/>
              <a:t> velocity that decreases linearly and when it crosses 0 m/s it begins to increase its velocity in the negative direction until it reaches the opposite sign of its initial velocity. </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The last option shows an object with a velocity of 0 m/s at the start that increases linearly until it reaches a velocity of 16 m/s then decreases velocity linearly until it reaches 0 m/s again.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It might be tempting to pick the first graph. It seems to make sense that the object would start out fast and slow down to zero at the top of the throw then speed up the same way on the way back down.  But we need to remember that velocity is a vector.  It shows both magnitude and direction.  And to show the change in direction we need to look for a negative velocity.  The third graph correctly depicts this scenario.  It shows the ball being thrown at a velocity of 16 m/s, slowing down to the top of its path and then speeding up in the opposite direction.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12</a:t>
            </a:fld>
            <a:endParaRPr lang="en-US"/>
          </a:p>
        </p:txBody>
      </p:sp>
    </p:spTree>
    <p:extLst>
      <p:ext uri="{BB962C8B-B14F-4D97-AF65-F5344CB8AC3E}">
        <p14:creationId xmlns:p14="http://schemas.microsoft.com/office/powerpoint/2010/main" xmlns="" val="3308456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same scenario, of throwing a ball into the air</a:t>
            </a:r>
            <a:r>
              <a:rPr lang="en-US" baseline="0" dirty="0" smtClean="0"/>
              <a:t> straight up and catching it a the same position that it was thrown from, what would the position versus time graph look like if we assumed up to be positive?</a:t>
            </a:r>
          </a:p>
          <a:p>
            <a:endParaRPr lang="en-US" baseline="0" dirty="0" smtClean="0"/>
          </a:p>
          <a:p>
            <a:r>
              <a:rPr lang="en-US" baseline="0" dirty="0" smtClean="0"/>
              <a:t>Let’s examine the graphs. </a:t>
            </a:r>
          </a:p>
          <a:p>
            <a:endParaRPr lang="en-US" baseline="0" dirty="0" smtClean="0"/>
          </a:p>
          <a:p>
            <a:r>
              <a:rPr lang="en-US" baseline="0" dirty="0" smtClean="0"/>
              <a:t>The first and fourth graph both show an object moving away from the origin and then returning to the origin.  The second and third graphs show an object that is starting far away from the origin heading towards the origin and then moving away from the origin.  </a:t>
            </a:r>
          </a:p>
          <a:p>
            <a:endParaRPr lang="en-US" baseline="0" dirty="0" smtClean="0"/>
          </a:p>
          <a:p>
            <a:r>
              <a:rPr lang="en-US" baseline="0" dirty="0" smtClean="0"/>
              <a:t>Since the ball is moving away from the person throwing it, the origin, and returning we know that the second and third graphs are incorrect. We can focus on the first and fourth graph in this scenario.  </a:t>
            </a:r>
          </a:p>
          <a:p>
            <a:endParaRPr lang="en-US" baseline="0" dirty="0" smtClean="0"/>
          </a:p>
          <a:p>
            <a:r>
              <a:rPr lang="en-US" baseline="0" dirty="0" smtClean="0"/>
              <a:t>The first half of the first graph is curving downward.  This means that the position is changing fast at the beginning and then decreases the rate of its change as the object moves away from the origin.  Then in the second half of the graph is is also curved downward.  This means that its position is changing more slowly at the start of the path back to the origin and speeds up on the way down.  </a:t>
            </a:r>
          </a:p>
          <a:p>
            <a:endParaRPr lang="en-US" baseline="0" dirty="0" smtClean="0"/>
          </a:p>
          <a:p>
            <a:r>
              <a:rPr lang="en-US" baseline="0" dirty="0" smtClean="0"/>
              <a:t>In the first half of the fourth graph we can see that it is curved upward.  This means that the rate at which the position is changing is increasing as gets further from the origin.  And on its return trip with a curve upward it shows that the rate of change in the position is slowing down on the way down.  It doesn’t make much sense for an object to slow down as it falls down from the top of an arc.  </a:t>
            </a:r>
          </a:p>
          <a:p>
            <a:endParaRPr lang="en-US" baseline="0" dirty="0" smtClean="0"/>
          </a:p>
          <a:p>
            <a:r>
              <a:rPr lang="en-US" baseline="0" dirty="0" smtClean="0"/>
              <a:t>The first graph is the correct depiction of our scenario.  </a:t>
            </a:r>
          </a:p>
          <a:p>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13</a:t>
            </a:fld>
            <a:endParaRPr lang="en-US"/>
          </a:p>
        </p:txBody>
      </p:sp>
    </p:spTree>
    <p:extLst>
      <p:ext uri="{BB962C8B-B14F-4D97-AF65-F5344CB8AC3E}">
        <p14:creationId xmlns:p14="http://schemas.microsoft.com/office/powerpoint/2010/main" xmlns="" val="68220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In</a:t>
            </a:r>
            <a:r>
              <a:rPr lang="en-US" baseline="0" dirty="0" smtClean="0"/>
              <a:t> this example a police </a:t>
            </a:r>
            <a:r>
              <a:rPr lang="en-US" dirty="0" smtClean="0"/>
              <a:t>officer uses a radar gun to show the instantaneous velocity of a</a:t>
            </a:r>
            <a:r>
              <a:rPr lang="en-US" baseline="0" dirty="0" smtClean="0"/>
              <a:t> car</a:t>
            </a:r>
            <a:r>
              <a:rPr lang="en-US" dirty="0" smtClean="0"/>
              <a:t>. If the following table shows the data collected from the radar gun, what conclusions can be drawn from the data and what graphs can be created?</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table shows us a car that was traveling at 87 miles per hour and then slowed to 62 miles</a:t>
            </a:r>
            <a:r>
              <a:rPr lang="en-US" baseline="0" dirty="0" smtClean="0"/>
              <a:t> per hour.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What conclusions can we draw from this data?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First we can see that from 0 to 10 seconds the car slowed from a velocity of 87 mph to 62 mph.</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Also we can see that for the time from 0-3 seconds the car has a constant velocity of 87 mph.</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then during the time frame of 3 second to 8 seconds the car slowed down with a constant acceleration of -5 mph/s.  This conclusion can be reached by taking the difference between the velocities and dividing them by the time between each data point.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For example.  82 mph – 87 mph divided by 1 second is -5 mph/s. You can see that there is a decrease of 5 mph each second. Therefor we know that the acceleration is constant.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And finally we can see that for the time period for 8 seconds to 10 seconds the car held a constant velocity of 62 mph.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We will show the graphs that can be created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14</a:t>
            </a:fld>
            <a:endParaRPr lang="en-US"/>
          </a:p>
        </p:txBody>
      </p:sp>
    </p:spTree>
    <p:extLst>
      <p:ext uri="{BB962C8B-B14F-4D97-AF65-F5344CB8AC3E}">
        <p14:creationId xmlns:p14="http://schemas.microsoft.com/office/powerpoint/2010/main" xmlns="" val="257631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a:t>
            </a:r>
            <a:r>
              <a:rPr lang="en-US" baseline="0" dirty="0" smtClean="0"/>
              <a:t> going to graph the data in the chart.  </a:t>
            </a:r>
          </a:p>
          <a:p>
            <a:endParaRPr lang="en-US" baseline="0" dirty="0" smtClean="0"/>
          </a:p>
          <a:p>
            <a:r>
              <a:rPr lang="en-US" baseline="0" dirty="0" smtClean="0"/>
              <a:t>First, you can see the velocity graph of the data. Notice that this quickly illustrates many of the conclusions we came up with from the data.  </a:t>
            </a:r>
          </a:p>
          <a:p>
            <a:r>
              <a:rPr lang="en-US" baseline="0" dirty="0" smtClean="0"/>
              <a:t>The initial horizontal slope represents the the initial constant velocity of 87 mph.  </a:t>
            </a:r>
          </a:p>
          <a:p>
            <a:r>
              <a:rPr lang="en-US" baseline="0" dirty="0" smtClean="0"/>
              <a:t>We can see the velocity changing from the 3</a:t>
            </a:r>
            <a:r>
              <a:rPr lang="en-US" baseline="30000" dirty="0" smtClean="0"/>
              <a:t>rd</a:t>
            </a:r>
            <a:r>
              <a:rPr lang="en-US" baseline="0" dirty="0" smtClean="0"/>
              <a:t> second to the 8</a:t>
            </a:r>
            <a:r>
              <a:rPr lang="en-US" baseline="30000" dirty="0" smtClean="0"/>
              <a:t>th</a:t>
            </a:r>
            <a:r>
              <a:rPr lang="en-US" baseline="0" dirty="0" smtClean="0"/>
              <a:t> second to a speed of 62 and then the velocity holding constant at 62 miles per hour for the remainder of the time. Notice how the graph has a constant negative slop between 3 seconds and 8 seconds.</a:t>
            </a:r>
          </a:p>
          <a:p>
            <a:endParaRPr lang="en-US" baseline="0" dirty="0" smtClean="0"/>
          </a:p>
          <a:p>
            <a:r>
              <a:rPr lang="en-US" baseline="0" dirty="0" smtClean="0"/>
              <a:t>We can also create an acceleration graph using the information in the velocity graph.  </a:t>
            </a:r>
          </a:p>
          <a:p>
            <a:endParaRPr lang="en-US" baseline="0" dirty="0" smtClean="0"/>
          </a:p>
          <a:p>
            <a:r>
              <a:rPr lang="en-US" baseline="0" dirty="0" smtClean="0"/>
              <a:t>When the velocity is constant we know that the acceleration is 0.  Then when the car is changing velocity it must have an acceleration.  Remember that the velocity graph describes the value of the acceleration.  To determine the slope of the velocity graph from seconds three to eight we take the rise divided by the run. In this case the value dropped by 25 mph in 5 seconds.  The slope of this section of the velocity graph is -5 mph/s.</a:t>
            </a:r>
          </a:p>
          <a:p>
            <a:endParaRPr lang="en-US" baseline="0" dirty="0" smtClean="0"/>
          </a:p>
          <a:p>
            <a:r>
              <a:rPr lang="en-US" baseline="0" dirty="0" smtClean="0"/>
              <a:t>The slope of the velocity line here is the value of the acceleration, so the value of the acceleration between three seconds and eight seconds is  -5 mph/s.  In the last portion of the graph the acceleration is back to 0 because the velocity of the car was constant.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15</a:t>
            </a:fld>
            <a:endParaRPr lang="en-US"/>
          </a:p>
        </p:txBody>
      </p:sp>
    </p:spTree>
    <p:extLst>
      <p:ext uri="{BB962C8B-B14F-4D97-AF65-F5344CB8AC3E}">
        <p14:creationId xmlns:p14="http://schemas.microsoft.com/office/powerpoint/2010/main" xmlns="" val="267443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now have better</a:t>
            </a:r>
            <a:r>
              <a:rPr lang="en-US" baseline="0" dirty="0" smtClean="0"/>
              <a:t> </a:t>
            </a:r>
            <a:r>
              <a:rPr lang="en-US" dirty="0" smtClean="0"/>
              <a:t>understanding</a:t>
            </a:r>
            <a:r>
              <a:rPr lang="en-US" baseline="0" dirty="0" smtClean="0"/>
              <a:t> of motion graphs and how to interpret them. </a:t>
            </a:r>
          </a:p>
          <a:p>
            <a:endParaRPr lang="en-US" baseline="0" dirty="0" smtClean="0"/>
          </a:p>
          <a:p>
            <a:r>
              <a:rPr lang="en-US" baseline="0" dirty="0" smtClean="0"/>
              <a:t>You should understand the relationship between position, velocity, and acceleration graphs. The slope of one graph can be used to determine the shape of another.</a:t>
            </a:r>
          </a:p>
          <a:p>
            <a:endParaRPr lang="en-US" baseline="0" dirty="0" smtClean="0"/>
          </a:p>
          <a:p>
            <a:r>
              <a:rPr lang="en-US" baseline="0" dirty="0" smtClean="0"/>
              <a:t>You should also know a few examples of real-time technology used to capture motion.  </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16</a:t>
            </a:fld>
            <a:endParaRPr lang="en-US"/>
          </a:p>
        </p:txBody>
      </p:sp>
    </p:spTree>
    <p:extLst>
      <p:ext uri="{BB962C8B-B14F-4D97-AF65-F5344CB8AC3E}">
        <p14:creationId xmlns:p14="http://schemas.microsoft.com/office/powerpoint/2010/main" xmlns="" val="426527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video you learn to</a:t>
            </a:r>
            <a:r>
              <a:rPr lang="en-US" baseline="0" dirty="0" smtClean="0"/>
              <a:t> understand and interpret graphs related to motion.</a:t>
            </a:r>
          </a:p>
          <a:p>
            <a:r>
              <a:rPr lang="en-US" baseline="0" dirty="0" smtClean="0"/>
              <a:t>You will also understand the relationship between the graphs of position, velocity, and acceleration. </a:t>
            </a:r>
          </a:p>
          <a:p>
            <a:r>
              <a:rPr lang="en-US" baseline="0" dirty="0" smtClean="0"/>
              <a:t>Finally you will also know some example of real-time motion capture technology.  </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2</a:t>
            </a:fld>
            <a:endParaRPr lang="en-US"/>
          </a:p>
        </p:txBody>
      </p:sp>
    </p:spTree>
    <p:extLst>
      <p:ext uri="{BB962C8B-B14F-4D97-AF65-F5344CB8AC3E}">
        <p14:creationId xmlns:p14="http://schemas.microsoft.com/office/powerpoint/2010/main" xmlns="" val="426527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independent variable is the variable that does not depend on another variable.  Typically</a:t>
            </a:r>
            <a:r>
              <a:rPr lang="en-US" baseline="0" dirty="0" smtClean="0"/>
              <a:t> you will see time as the independent variable.</a:t>
            </a:r>
          </a:p>
          <a:p>
            <a:endParaRPr lang="en-US" baseline="0" dirty="0" smtClean="0"/>
          </a:p>
          <a:p>
            <a:r>
              <a:rPr lang="en-US" baseline="0" dirty="0" smtClean="0"/>
              <a:t>The dependent variable is the variable that will be studied for a change based on the independent variable. </a:t>
            </a:r>
          </a:p>
          <a:p>
            <a:r>
              <a:rPr lang="en-US" baseline="0" dirty="0" smtClean="0"/>
              <a:t>In physics, we often study how position, velocity, or acceleration might change over time</a:t>
            </a:r>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3</a:t>
            </a:fld>
            <a:endParaRPr lang="en-US"/>
          </a:p>
        </p:txBody>
      </p:sp>
    </p:spTree>
    <p:extLst>
      <p:ext uri="{BB962C8B-B14F-4D97-AF65-F5344CB8AC3E}">
        <p14:creationId xmlns:p14="http://schemas.microsoft.com/office/powerpoint/2010/main" xmlns="" val="196211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Graphs are used to provide information in a visual format.</a:t>
            </a:r>
          </a:p>
          <a:p>
            <a:r>
              <a:rPr lang="en-US" baseline="0" dirty="0" smtClean="0"/>
              <a:t>They represent the relationship between variables. </a:t>
            </a:r>
          </a:p>
          <a:p>
            <a:r>
              <a:rPr lang="en-US" baseline="0" dirty="0" smtClean="0"/>
              <a:t>In most graphs the independent variable is on the horizontal x-axis and the dependent variable is on the vertical y-axis</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4</a:t>
            </a:fld>
            <a:endParaRPr lang="en-US"/>
          </a:p>
        </p:txBody>
      </p:sp>
    </p:spTree>
    <p:extLst>
      <p:ext uri="{BB962C8B-B14F-4D97-AF65-F5344CB8AC3E}">
        <p14:creationId xmlns:p14="http://schemas.microsoft.com/office/powerpoint/2010/main" xmlns="" val="24056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graphs</a:t>
            </a:r>
            <a:r>
              <a:rPr lang="en-US" baseline="0" dirty="0" smtClean="0"/>
              <a:t> show the location of an object relative to an origin through time. </a:t>
            </a:r>
          </a:p>
          <a:p>
            <a:endParaRPr lang="en-US" baseline="0" dirty="0" smtClean="0"/>
          </a:p>
          <a:p>
            <a:r>
              <a:rPr lang="en-US" baseline="0" dirty="0" smtClean="0"/>
              <a:t>Here in this first section, between 0 and 2 seconds, you can see that the object started out 4 meters in the positive direction from the origin. It stayed there, stationary for 2 seconds.</a:t>
            </a:r>
          </a:p>
          <a:p>
            <a:endParaRPr lang="en-US" baseline="0" dirty="0" smtClean="0"/>
          </a:p>
          <a:p>
            <a:r>
              <a:rPr lang="en-US" baseline="0" dirty="0" smtClean="0"/>
              <a:t>In this section, between 2 and 5 seconds, it started moving away from the origin until it reached a distance 7 meters away. </a:t>
            </a:r>
          </a:p>
          <a:p>
            <a:endParaRPr lang="en-US" baseline="0" dirty="0" smtClean="0"/>
          </a:p>
          <a:p>
            <a:r>
              <a:rPr lang="en-US" baseline="0" dirty="0" smtClean="0"/>
              <a:t>The third section, between 5 and 6 seconds, shows a brief stop, for 1 second, at 7 meters away from the origin.</a:t>
            </a:r>
          </a:p>
          <a:p>
            <a:endParaRPr lang="en-US" baseline="0" dirty="0" smtClean="0"/>
          </a:p>
          <a:p>
            <a:r>
              <a:rPr lang="en-US" baseline="0" dirty="0" smtClean="0"/>
              <a:t>With the negative slope of the 4</a:t>
            </a:r>
            <a:r>
              <a:rPr lang="en-US" baseline="30000" dirty="0" smtClean="0"/>
              <a:t>th</a:t>
            </a:r>
            <a:r>
              <a:rPr lang="en-US" baseline="0" dirty="0" smtClean="0"/>
              <a:t> section, from 6 seconds until the graph ends at 12 seconds, we can see that the object is moving back towards the origin, passes the origin at the x-axis at approximately 9.5 seconds and continues in the negative direction until it is 5 meters behind the origin.  </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5</a:t>
            </a:fld>
            <a:endParaRPr lang="en-US"/>
          </a:p>
        </p:txBody>
      </p:sp>
    </p:spTree>
    <p:extLst>
      <p:ext uri="{BB962C8B-B14F-4D97-AF65-F5344CB8AC3E}">
        <p14:creationId xmlns:p14="http://schemas.microsoft.com/office/powerpoint/2010/main" xmlns="" val="414432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Graphs show the rate of change in position through time. </a:t>
            </a:r>
          </a:p>
          <a:p>
            <a:endParaRPr lang="en-US" baseline="0" dirty="0" smtClean="0"/>
          </a:p>
          <a:p>
            <a:r>
              <a:rPr lang="en-US" baseline="0" dirty="0" smtClean="0"/>
              <a:t>Here in the first section, between time 0 and 4 seconds, we can see that the object is increasing its velocity over the first 4 seconds, going from 0 m/s to 8 m/s. </a:t>
            </a:r>
          </a:p>
          <a:p>
            <a:endParaRPr lang="en-US" baseline="0" dirty="0" smtClean="0"/>
          </a:p>
          <a:p>
            <a:r>
              <a:rPr lang="en-US" baseline="0" dirty="0" smtClean="0"/>
              <a:t>In the second section, between 4 and 6 seconds, the object has a constant velocity of 8 m/s.  </a:t>
            </a:r>
          </a:p>
          <a:p>
            <a:endParaRPr lang="en-US" baseline="0" dirty="0" smtClean="0"/>
          </a:p>
          <a:p>
            <a:r>
              <a:rPr lang="en-US" baseline="0" dirty="0" smtClean="0"/>
              <a:t>When the velocity has a negative slope, between 6 seconds and 9 seconds, we can see that object is slowing down from 8 m/s to 5 m/s.  </a:t>
            </a:r>
          </a:p>
          <a:p>
            <a:endParaRPr lang="en-US" baseline="0" dirty="0" smtClean="0"/>
          </a:p>
          <a:p>
            <a:r>
              <a:rPr lang="en-US" baseline="0" dirty="0" smtClean="0"/>
              <a:t>In the last section, from 9 seconds until the graph ends at 12 seconds, the object begins to speed up again from 5 m/s back up to 8 m/s.  </a:t>
            </a:r>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6</a:t>
            </a:fld>
            <a:endParaRPr lang="en-US"/>
          </a:p>
        </p:txBody>
      </p:sp>
    </p:spTree>
    <p:extLst>
      <p:ext uri="{BB962C8B-B14F-4D97-AF65-F5344CB8AC3E}">
        <p14:creationId xmlns:p14="http://schemas.microsoft.com/office/powerpoint/2010/main" xmlns="" val="33083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another velocity</a:t>
            </a:r>
            <a:r>
              <a:rPr lang="en-US" baseline="0" dirty="0" smtClean="0"/>
              <a:t> graph.</a:t>
            </a:r>
          </a:p>
          <a:p>
            <a:endParaRPr lang="en-US" baseline="0" dirty="0" smtClean="0"/>
          </a:p>
          <a:p>
            <a:r>
              <a:rPr lang="en-US" dirty="0" smtClean="0"/>
              <a:t>Again in the first section, from 0</a:t>
            </a:r>
            <a:r>
              <a:rPr lang="en-US" baseline="0" dirty="0" smtClean="0"/>
              <a:t> to 4 seconds,</a:t>
            </a:r>
            <a:r>
              <a:rPr lang="en-US" dirty="0" smtClean="0"/>
              <a:t> we can see that the object is speeding up from 0 m/s to 8 m/s.  </a:t>
            </a:r>
          </a:p>
          <a:p>
            <a:endParaRPr lang="en-US" baseline="0" dirty="0" smtClean="0"/>
          </a:p>
          <a:p>
            <a:r>
              <a:rPr lang="en-US" baseline="0" dirty="0" smtClean="0"/>
              <a:t>In the second section, from 4 to 6 seconds, its velocity is decreasing.  Notice that the slope of this line is more severe than the first section.  It shows us that its rate of change of velocity is greater in the second section than in the first section. </a:t>
            </a:r>
          </a:p>
          <a:p>
            <a:endParaRPr lang="en-US" baseline="0" dirty="0" smtClean="0"/>
          </a:p>
          <a:p>
            <a:r>
              <a:rPr lang="en-US" baseline="0" dirty="0" smtClean="0"/>
              <a:t>In the third section, from 6 to 8 seconds, we see that the velocity of the object is 0 m/s for 2 seconds.  That means it was stopped for 2 seconds. </a:t>
            </a:r>
          </a:p>
          <a:p>
            <a:endParaRPr lang="en-US" baseline="0" dirty="0" smtClean="0"/>
          </a:p>
          <a:p>
            <a:r>
              <a:rPr lang="en-US" baseline="0" dirty="0" smtClean="0"/>
              <a:t>In the fourth section, from 8 to 11 seconds, we see that the object is speeding up in the negative direction. In the last second, from 11 to 12 seconds, it holds a constant velocity of -3 m/s. </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 negative velocity value like the ones shown here in the 4</a:t>
            </a:r>
            <a:r>
              <a:rPr lang="en-US" baseline="30000" dirty="0" smtClean="0"/>
              <a:t>th</a:t>
            </a:r>
            <a:r>
              <a:rPr lang="en-US" baseline="0" dirty="0" smtClean="0"/>
              <a:t> and 5</a:t>
            </a:r>
            <a:r>
              <a:rPr lang="en-US" baseline="30000" dirty="0" smtClean="0"/>
              <a:t>th</a:t>
            </a:r>
            <a:r>
              <a:rPr lang="en-US" baseline="0" dirty="0" smtClean="0"/>
              <a:t> sections tell us that the object is moving in the negative direction. </a:t>
            </a:r>
          </a:p>
          <a:p>
            <a:endParaRPr lang="en-US" baseline="0" dirty="0" smtClean="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7</a:t>
            </a:fld>
            <a:endParaRPr lang="en-US"/>
          </a:p>
        </p:txBody>
      </p:sp>
    </p:spTree>
    <p:extLst>
      <p:ext uri="{BB962C8B-B14F-4D97-AF65-F5344CB8AC3E}">
        <p14:creationId xmlns:p14="http://schemas.microsoft.com/office/powerpoint/2010/main" xmlns="" val="330832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Acceleration graphs show the rate of change in velocity</a:t>
            </a:r>
            <a:r>
              <a:rPr lang="en-US" baseline="0" dirty="0" smtClean="0"/>
              <a:t> through time. </a:t>
            </a:r>
          </a:p>
          <a:p>
            <a:endParaRPr lang="en-US" baseline="0" dirty="0" smtClean="0"/>
          </a:p>
          <a:p>
            <a:r>
              <a:rPr lang="en-US" baseline="0" dirty="0" smtClean="0"/>
              <a:t>In physics we often deal with periods of time where there is constant acceleration.  This style of graph is called a step graph because it steps between data points rather than showing a gradual change between values.  </a:t>
            </a:r>
          </a:p>
          <a:p>
            <a:endParaRPr lang="en-US" baseline="0" dirty="0" smtClean="0"/>
          </a:p>
          <a:p>
            <a:r>
              <a:rPr lang="en-US" baseline="0" dirty="0" smtClean="0"/>
              <a:t>In reality it would be impossible to go from an acceleration of 0 m/s</a:t>
            </a:r>
            <a:r>
              <a:rPr lang="en-US" baseline="30000" dirty="0" smtClean="0"/>
              <a:t>2</a:t>
            </a:r>
            <a:r>
              <a:rPr lang="en-US" baseline="0" dirty="0" smtClean="0"/>
              <a:t> to an acceleration of 4 m/s</a:t>
            </a:r>
            <a:r>
              <a:rPr lang="en-US" baseline="30000" dirty="0" smtClean="0"/>
              <a:t>2</a:t>
            </a:r>
            <a:r>
              <a:rPr lang="en-US" baseline="0" dirty="0" smtClean="0"/>
              <a:t> instantly, however, you will often see acceleration graphs depicted at step graphs. </a:t>
            </a:r>
          </a:p>
          <a:p>
            <a:endParaRPr lang="en-US" baseline="0" dirty="0" smtClean="0"/>
          </a:p>
          <a:p>
            <a:r>
              <a:rPr lang="en-US" baseline="0" dirty="0" smtClean="0"/>
              <a:t>In this first section, from 0 to 1 second, it shows that the object has an acceleration of 0 m/s</a:t>
            </a:r>
            <a:r>
              <a:rPr lang="en-US" baseline="30000" dirty="0" smtClean="0"/>
              <a:t>2</a:t>
            </a:r>
            <a:r>
              <a:rPr lang="en-US" baseline="0" dirty="0" smtClean="0"/>
              <a:t>. This does not mean that the object was not moving, it means that the object has a constant velocity. </a:t>
            </a:r>
          </a:p>
          <a:p>
            <a:endParaRPr lang="en-US" baseline="0" dirty="0" smtClean="0"/>
          </a:p>
          <a:p>
            <a:r>
              <a:rPr lang="en-US" baseline="0" dirty="0" smtClean="0"/>
              <a:t>Then in the second section, from seconds 1 to 5, the object has an acceleration of +4 m/s</a:t>
            </a:r>
            <a:r>
              <a:rPr lang="en-US" baseline="30000" dirty="0" smtClean="0"/>
              <a:t>2</a:t>
            </a:r>
            <a:r>
              <a:rPr lang="en-US" baseline="0" dirty="0" smtClean="0"/>
              <a:t> this tells us that the velocity of the object is increasing in the positive direction.  </a:t>
            </a:r>
          </a:p>
          <a:p>
            <a:endParaRPr lang="en-US" baseline="0" dirty="0" smtClean="0"/>
          </a:p>
          <a:p>
            <a:r>
              <a:rPr lang="en-US" baseline="0" dirty="0" smtClean="0"/>
              <a:t>In the next three sections you can see that we are stepping down to an acceleration of 0 m/s</a:t>
            </a:r>
            <a:r>
              <a:rPr lang="en-US" baseline="30000" dirty="0" smtClean="0"/>
              <a:t>2</a:t>
            </a:r>
            <a:r>
              <a:rPr lang="en-US" baseline="0" dirty="0" smtClean="0"/>
              <a:t>, then -3 m/s</a:t>
            </a:r>
            <a:r>
              <a:rPr lang="en-US" baseline="30000" dirty="0" smtClean="0"/>
              <a:t>2</a:t>
            </a:r>
            <a:r>
              <a:rPr lang="en-US" baseline="0" dirty="0" smtClean="0"/>
              <a:t>, then finally -6 m/s</a:t>
            </a:r>
            <a:r>
              <a:rPr lang="en-US" baseline="30000" dirty="0" smtClean="0"/>
              <a:t>2</a:t>
            </a:r>
            <a:r>
              <a:rPr lang="en-US" baseline="0" dirty="0" smtClean="0"/>
              <a:t>.  </a:t>
            </a:r>
          </a:p>
          <a:p>
            <a:endParaRPr lang="en-US" baseline="0" dirty="0" smtClean="0"/>
          </a:p>
          <a:p>
            <a:r>
              <a:rPr lang="en-US" baseline="0" dirty="0" smtClean="0"/>
              <a:t>An acceleration of 0 m/s</a:t>
            </a:r>
            <a:r>
              <a:rPr lang="en-US" baseline="30000" dirty="0" smtClean="0"/>
              <a:t>2</a:t>
            </a:r>
            <a:r>
              <a:rPr lang="en-US" baseline="0" dirty="0" smtClean="0"/>
              <a:t> between seconds 5 and 8 does not mean that the object stopped.  It means that the velocity is not changing, what ever it may be. </a:t>
            </a:r>
          </a:p>
          <a:p>
            <a:endParaRPr lang="en-US" baseline="0" dirty="0" smtClean="0"/>
          </a:p>
          <a:p>
            <a:r>
              <a:rPr lang="en-US" baseline="0" dirty="0" smtClean="0"/>
              <a:t>A negative acceleration, as in the periods between 8 and 9 seconds, and between 9 and 12 seconds, can mean that the object is either slowing down or speeding up in the negative direction.  The negative sign tells the direction of the acceleration, not if the object is speeding up or slowing down.</a:t>
            </a:r>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8</a:t>
            </a:fld>
            <a:endParaRPr lang="en-US"/>
          </a:p>
        </p:txBody>
      </p:sp>
    </p:spTree>
    <p:extLst>
      <p:ext uri="{BB962C8B-B14F-4D97-AF65-F5344CB8AC3E}">
        <p14:creationId xmlns:p14="http://schemas.microsoft.com/office/powerpoint/2010/main" xmlns="" val="231527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When</a:t>
            </a:r>
            <a:r>
              <a:rPr lang="en-US" sz="1200" kern="1200" baseline="0" dirty="0" smtClean="0">
                <a:solidFill>
                  <a:schemeClr val="tx1"/>
                </a:solidFill>
                <a:effectLst/>
                <a:latin typeface="+mn-lt"/>
                <a:ea typeface="ＭＳ Ｐゴシック" charset="0"/>
                <a:cs typeface="+mn-cs"/>
              </a:rPr>
              <a:t> we stack acceleration, velocity and position graphs that all deal with the motion of one object we can see an interesting relationship between the graphs.  </a:t>
            </a: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When an object has a constant acceleration,</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that value is the slope of the velocity line. </a:t>
            </a: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And the slope of the velocity line, in turn, is the rate at which the position curve is changing.</a:t>
            </a: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When an object has a constant velocity, the value for acceleration is 0.</a:t>
            </a: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Remember</a:t>
            </a:r>
            <a:r>
              <a:rPr lang="en-US" sz="1200" kern="1200" baseline="0" dirty="0" smtClean="0">
                <a:solidFill>
                  <a:schemeClr val="tx1"/>
                </a:solidFill>
                <a:effectLst/>
                <a:latin typeface="+mn-lt"/>
                <a:ea typeface="ＭＳ Ｐゴシック" charset="0"/>
                <a:cs typeface="+mn-cs"/>
              </a:rPr>
              <a:t> that t</a:t>
            </a:r>
            <a:r>
              <a:rPr lang="en-US" sz="1200" kern="1200" dirty="0" smtClean="0">
                <a:solidFill>
                  <a:schemeClr val="tx1"/>
                </a:solidFill>
                <a:effectLst/>
                <a:latin typeface="+mn-lt"/>
                <a:ea typeface="ＭＳ Ｐゴシック" charset="0"/>
                <a:cs typeface="+mn-cs"/>
              </a:rPr>
              <a:t>he acceleration graph</a:t>
            </a:r>
            <a:r>
              <a:rPr lang="en-US" sz="1200" kern="1200" baseline="0" dirty="0" smtClean="0">
                <a:solidFill>
                  <a:schemeClr val="tx1"/>
                </a:solidFill>
                <a:effectLst/>
                <a:latin typeface="+mn-lt"/>
                <a:ea typeface="ＭＳ Ｐゴシック" charset="0"/>
                <a:cs typeface="+mn-cs"/>
              </a:rPr>
              <a:t> gives the value of the slope of the velocity graph.  If the velocity is constant, it is graphed as a horizontal line which has a slope of 0.</a:t>
            </a: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a:t>
            </a:r>
            <a:r>
              <a:rPr lang="en-US" sz="1200" kern="1200" baseline="0" dirty="0" smtClean="0">
                <a:solidFill>
                  <a:schemeClr val="tx1"/>
                </a:solidFill>
                <a:effectLst/>
                <a:latin typeface="+mn-lt"/>
                <a:ea typeface="ＭＳ Ｐゴシック" charset="0"/>
                <a:cs typeface="+mn-cs"/>
              </a:rPr>
              <a:t> value of the velocity line</a:t>
            </a:r>
            <a:r>
              <a:rPr lang="en-US" sz="1200" kern="1200" dirty="0" smtClean="0">
                <a:solidFill>
                  <a:schemeClr val="tx1"/>
                </a:solidFill>
                <a:effectLst/>
                <a:latin typeface="+mn-lt"/>
                <a:ea typeface="ＭＳ Ｐゴシック" charset="0"/>
                <a:cs typeface="+mn-cs"/>
              </a:rPr>
              <a:t> will be the slope of the position graph.</a:t>
            </a:r>
            <a:r>
              <a:rPr lang="en-US" sz="1200" kern="1200" baseline="0" dirty="0" smtClean="0">
                <a:solidFill>
                  <a:schemeClr val="tx1"/>
                </a:solidFill>
                <a:effectLst/>
                <a:latin typeface="+mn-lt"/>
                <a:ea typeface="ＭＳ Ｐゴシック" charset="0"/>
                <a:cs typeface="+mn-cs"/>
              </a:rPr>
              <a:t>  When there is a constant velocity, notice that the change in position is linear, unlike in the constant acceleration scenario where the velocity was linear, and the position was changing exponentially.  </a:t>
            </a:r>
            <a:r>
              <a:rPr lang="en-US" sz="1200" kern="1200" dirty="0" smtClean="0">
                <a:solidFill>
                  <a:schemeClr val="tx1"/>
                </a:solidFill>
                <a:effectLst/>
                <a:latin typeface="+mn-lt"/>
                <a:ea typeface="ＭＳ Ｐゴシック" charset="0"/>
                <a:cs typeface="+mn-cs"/>
              </a:rPr>
              <a:t> </a:t>
            </a: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For a stationary</a:t>
            </a:r>
            <a:r>
              <a:rPr lang="en-US" sz="1200" kern="1200" baseline="0" dirty="0" smtClean="0">
                <a:solidFill>
                  <a:schemeClr val="tx1"/>
                </a:solidFill>
                <a:effectLst/>
                <a:latin typeface="+mn-lt"/>
                <a:ea typeface="ＭＳ Ｐゴシック" charset="0"/>
                <a:cs typeface="+mn-cs"/>
              </a:rPr>
              <a:t> object you can see that both the acceleration and velocity graphs are zero while the position graph is a horizontal line indicating that position does not change as time changes.  </a:t>
            </a: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47611685-C4F9-4041-A548-222F5D7F9338}" type="slidenum">
              <a:rPr lang="en-US" smtClean="0"/>
              <a:pPr>
                <a:defRPr/>
              </a:pPr>
              <a:t>9</a:t>
            </a:fld>
            <a:endParaRPr lang="en-US"/>
          </a:p>
        </p:txBody>
      </p:sp>
    </p:spTree>
    <p:extLst>
      <p:ext uri="{BB962C8B-B14F-4D97-AF65-F5344CB8AC3E}">
        <p14:creationId xmlns:p14="http://schemas.microsoft.com/office/powerpoint/2010/main" xmlns="" val="89435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2" descr="EOC PPT-Header Cov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EOC PPT-Header Cov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7"/>
          <p:cNvSpPr>
            <a:spLocks noGrp="1"/>
          </p:cNvSpPr>
          <p:nvPr>
            <p:ph type="body" sz="quarter" idx="11"/>
          </p:nvPr>
        </p:nvSpPr>
        <p:spPr>
          <a:xfrm>
            <a:off x="0" y="954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46044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5pPr marL="1828800" indent="0">
              <a:buNone/>
              <a:defRPr/>
            </a:lvl5pPr>
            <a:lvl6pPr>
              <a:defRPr sz="1800">
                <a:latin typeface="Garamond"/>
              </a:defRPr>
            </a:lvl6pPr>
            <a:lvl7pPr>
              <a:defRPr sz="1800" baseline="0">
                <a:latin typeface="Garamond"/>
              </a:defRPr>
            </a:lvl7pPr>
            <a:lvl9pPr marL="365760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7"/>
          <p:cNvSpPr>
            <a:spLocks noGrp="1"/>
          </p:cNvSpPr>
          <p:nvPr>
            <p:ph type="body" sz="quarter" idx="11"/>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57985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3" descr="NEW PPT-Header Pages.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113"/>
            <a:ext cx="9144000" cy="138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7"/>
          <p:cNvSpPr>
            <a:spLocks noGrp="1"/>
          </p:cNvSpPr>
          <p:nvPr>
            <p:ph type="body" sz="quarter" idx="11"/>
          </p:nvPr>
        </p:nvSpPr>
        <p:spPr>
          <a:xfrm>
            <a:off x="2032000" y="448234"/>
            <a:ext cx="6985000" cy="656665"/>
          </a:xfrm>
          <a:prstGeom prst="rect">
            <a:avLst/>
          </a:prstGeom>
        </p:spPr>
        <p:txBody>
          <a:bodyPr vert="horz"/>
          <a:lstStyle>
            <a:lvl1pPr marL="0" indent="0">
              <a:buNone/>
              <a:defRPr sz="2800" b="0" i="0" baseline="0">
                <a:solidFill>
                  <a:srgbClr val="003D71"/>
                </a:solidFill>
                <a:latin typeface="Gill Sans"/>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3443651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6" name="Picture 2" descr="NEW PPT-Header Pages.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13"/>
            <a:ext cx="9144000" cy="138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3954463" cy="5181600"/>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1" name="Text Placeholder 7"/>
          <p:cNvSpPr>
            <a:spLocks noGrp="1"/>
          </p:cNvSpPr>
          <p:nvPr>
            <p:ph type="body" sz="quarter" idx="12"/>
          </p:nvPr>
        </p:nvSpPr>
        <p:spPr>
          <a:xfrm>
            <a:off x="2032000" y="448234"/>
            <a:ext cx="6985000" cy="656665"/>
          </a:xfrm>
          <a:prstGeom prst="rect">
            <a:avLst/>
          </a:prstGeom>
        </p:spPr>
        <p:txBody>
          <a:bodyPr vert="horz"/>
          <a:lstStyle>
            <a:lvl1pPr marL="0" indent="0">
              <a:buNone/>
              <a:defRPr sz="2800" b="0" i="0" baseline="0">
                <a:solidFill>
                  <a:srgbClr val="003D71"/>
                </a:solidFill>
                <a:latin typeface="Gill Sans"/>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55620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3" descr="NEW PPT-Header Pages.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13"/>
            <a:ext cx="9144000" cy="138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1" name="Text Placeholder 7"/>
          <p:cNvSpPr>
            <a:spLocks noGrp="1"/>
          </p:cNvSpPr>
          <p:nvPr>
            <p:ph type="body" sz="quarter" idx="13"/>
          </p:nvPr>
        </p:nvSpPr>
        <p:spPr>
          <a:xfrm>
            <a:off x="2032000" y="448234"/>
            <a:ext cx="6985000" cy="656665"/>
          </a:xfrm>
          <a:prstGeom prst="rect">
            <a:avLst/>
          </a:prstGeom>
        </p:spPr>
        <p:txBody>
          <a:bodyPr vert="horz"/>
          <a:lstStyle>
            <a:lvl1pPr marL="0" indent="0">
              <a:buNone/>
              <a:defRPr sz="2800" b="0" i="0" baseline="0">
                <a:solidFill>
                  <a:srgbClr val="003D71"/>
                </a:solidFill>
                <a:latin typeface="Gill Sans"/>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383667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3" descr="NEW PPT-Header Pages.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13"/>
            <a:ext cx="9144000" cy="138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315218" cy="2352560"/>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11" name="Text Placeholder 7"/>
          <p:cNvSpPr>
            <a:spLocks noGrp="1"/>
          </p:cNvSpPr>
          <p:nvPr>
            <p:ph type="body" sz="quarter" idx="13"/>
          </p:nvPr>
        </p:nvSpPr>
        <p:spPr>
          <a:xfrm>
            <a:off x="2032000" y="448234"/>
            <a:ext cx="6985000" cy="656665"/>
          </a:xfrm>
          <a:prstGeom prst="rect">
            <a:avLst/>
          </a:prstGeom>
        </p:spPr>
        <p:txBody>
          <a:bodyPr vert="horz"/>
          <a:lstStyle>
            <a:lvl1pPr marL="0" indent="0">
              <a:buNone/>
              <a:defRPr sz="2800" b="0" i="0" baseline="0">
                <a:solidFill>
                  <a:srgbClr val="003D71"/>
                </a:solidFill>
                <a:latin typeface="Gill Sans"/>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287122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3" descr="NEW PPT-Header Pages.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13"/>
            <a:ext cx="9144000" cy="138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b="0" i="0">
                <a:latin typeface="Gill Sans Light"/>
                <a:cs typeface="Gill Sans Light"/>
              </a:defRPr>
            </a:lvl1pPr>
          </a:lstStyle>
          <a:p>
            <a:pPr lvl="0"/>
            <a:r>
              <a:rPr lang="en-US" smtClean="0"/>
              <a:t>Click to edit Master text styles</a:t>
            </a:r>
          </a:p>
        </p:txBody>
      </p:sp>
      <p:sp>
        <p:nvSpPr>
          <p:cNvPr id="8" name="Text Placeholder 7"/>
          <p:cNvSpPr>
            <a:spLocks noGrp="1"/>
          </p:cNvSpPr>
          <p:nvPr>
            <p:ph type="body" sz="quarter" idx="11"/>
          </p:nvPr>
        </p:nvSpPr>
        <p:spPr>
          <a:xfrm>
            <a:off x="2032000" y="448234"/>
            <a:ext cx="6985000" cy="656665"/>
          </a:xfrm>
          <a:prstGeom prst="rect">
            <a:avLst/>
          </a:prstGeom>
        </p:spPr>
        <p:txBody>
          <a:bodyPr vert="horz"/>
          <a:lstStyle>
            <a:lvl1pPr marL="0" indent="0">
              <a:buNone/>
              <a:defRPr sz="2800" b="0" i="0" baseline="0">
                <a:solidFill>
                  <a:srgbClr val="003D71"/>
                </a:solidFill>
                <a:latin typeface="Gill Sans"/>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17669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2" descr="EOC PPT-Header Cov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7"/>
          <p:cNvSpPr>
            <a:spLocks noGrp="1"/>
          </p:cNvSpPr>
          <p:nvPr>
            <p:ph type="body" sz="quarter" idx="11"/>
          </p:nvPr>
        </p:nvSpPr>
        <p:spPr>
          <a:xfrm>
            <a:off x="0" y="954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50593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2"/>
          </p:nvPr>
        </p:nvSpPr>
        <p:spPr>
          <a:xfrm>
            <a:off x="0" y="10080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306706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89773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86546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6"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2"/>
          </p:nvPr>
        </p:nvSpPr>
        <p:spPr>
          <a:xfrm>
            <a:off x="0" y="10080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2995357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5pPr marL="1828800" indent="0">
              <a:buNone/>
              <a:defRPr/>
            </a:lvl5pPr>
            <a:lvl6pPr>
              <a:defRPr sz="1800">
                <a:latin typeface="Garamond"/>
              </a:defRPr>
            </a:lvl6pPr>
            <a:lvl7pPr>
              <a:defRPr sz="1800" baseline="0">
                <a:latin typeface="Garamond"/>
              </a:defRPr>
            </a:lvl7pPr>
            <a:lvl9pPr marL="365760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7"/>
          <p:cNvSpPr>
            <a:spLocks noGrp="1"/>
          </p:cNvSpPr>
          <p:nvPr>
            <p:ph type="body" sz="quarter" idx="11"/>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05926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248006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75445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5pPr marL="1828800" indent="0">
              <a:buNone/>
              <a:defRPr/>
            </a:lvl5pPr>
            <a:lvl6pPr>
              <a:defRPr sz="1800">
                <a:latin typeface="Garamond"/>
              </a:defRPr>
            </a:lvl6pPr>
            <a:lvl7pPr>
              <a:defRPr sz="1800" baseline="0">
                <a:latin typeface="Garamond"/>
              </a:defRPr>
            </a:lvl7pPr>
            <a:lvl9pPr marL="365760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7"/>
          <p:cNvSpPr>
            <a:spLocks noGrp="1"/>
          </p:cNvSpPr>
          <p:nvPr>
            <p:ph type="body" sz="quarter" idx="11"/>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346715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5" name="Picture 2" descr="EOC PPT-Header Cov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7"/>
          <p:cNvSpPr>
            <a:spLocks noGrp="1"/>
          </p:cNvSpPr>
          <p:nvPr>
            <p:ph type="body" sz="quarter" idx="11"/>
          </p:nvPr>
        </p:nvSpPr>
        <p:spPr>
          <a:xfrm>
            <a:off x="0" y="954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424042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6"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2"/>
          </p:nvPr>
        </p:nvSpPr>
        <p:spPr>
          <a:xfrm>
            <a:off x="0" y="10080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37922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95416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7" name="Picture 2" descr="EOC PPT-Header Cov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638"/>
            <a:ext cx="9144000" cy="1365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a:latin typeface="Garamond"/>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3"/>
          </p:nvPr>
        </p:nvSpPr>
        <p:spPr>
          <a:xfrm>
            <a:off x="0" y="7468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smtClean="0"/>
              <a:t>Click to edit Master text styles</a:t>
            </a:r>
          </a:p>
        </p:txBody>
      </p:sp>
    </p:spTree>
    <p:extLst>
      <p:ext uri="{BB962C8B-B14F-4D97-AF65-F5344CB8AC3E}">
        <p14:creationId xmlns:p14="http://schemas.microsoft.com/office/powerpoint/2010/main" xmlns="" val="110905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ideo" Target="../media/media1.mp4"/><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media" Target="../media/media1.mp4"/></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019300" y="5033963"/>
            <a:ext cx="668972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4400" dirty="0" smtClean="0">
                <a:solidFill>
                  <a:srgbClr val="003D71"/>
                </a:solidFill>
                <a:latin typeface="Garamond"/>
                <a:cs typeface="Gill Sans" charset="0"/>
              </a:rPr>
              <a:t>Motion Graphs</a:t>
            </a:r>
            <a:endParaRPr lang="en-US" sz="4400" dirty="0">
              <a:solidFill>
                <a:srgbClr val="003D71"/>
              </a:solidFill>
              <a:latin typeface="Garamond"/>
              <a:cs typeface="Gill Sans" charset="0"/>
            </a:endParaRPr>
          </a:p>
        </p:txBody>
      </p:sp>
      <p:pic>
        <p:nvPicPr>
          <p:cNvPr id="8195" name="Picture 1" descr="SL_logo_600x189.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152400"/>
            <a:ext cx="29337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2"/>
          <p:cNvSpPr txBox="1">
            <a:spLocks/>
          </p:cNvSpPr>
          <p:nvPr/>
        </p:nvSpPr>
        <p:spPr>
          <a:xfrm>
            <a:off x="2189163" y="5803900"/>
            <a:ext cx="6519862" cy="68738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r" fontAlgn="auto">
              <a:buFont typeface="Georgia" pitchFamily="18" charset="0"/>
              <a:buNone/>
              <a:defRPr/>
            </a:pPr>
            <a:r>
              <a:rPr lang="en-US" sz="2800" i="1" dirty="0" smtClean="0">
                <a:solidFill>
                  <a:schemeClr val="accent3">
                    <a:lumMod val="50000"/>
                  </a:schemeClr>
                </a:solidFill>
                <a:latin typeface="Garamond"/>
                <a:cs typeface="Gill Sans"/>
              </a:rPr>
              <a:t>Physics 4(A)</a:t>
            </a:r>
            <a:endParaRPr lang="en-US" sz="2800" i="1" dirty="0">
              <a:solidFill>
                <a:schemeClr val="accent3">
                  <a:lumMod val="50000"/>
                </a:schemeClr>
              </a:solidFill>
              <a:latin typeface="Garamond"/>
              <a:cs typeface="Gill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cc_animation.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1511755" y="1861646"/>
            <a:ext cx="6216070" cy="4802114"/>
          </a:xfrm>
          <a:prstGeom prst="rect">
            <a:avLst/>
          </a:prstGeom>
        </p:spPr>
      </p:pic>
      <p:sp>
        <p:nvSpPr>
          <p:cNvPr id="3" name="Text Placeholder 2"/>
          <p:cNvSpPr>
            <a:spLocks noGrp="1"/>
          </p:cNvSpPr>
          <p:nvPr>
            <p:ph type="body" sz="quarter" idx="11"/>
          </p:nvPr>
        </p:nvSpPr>
        <p:spPr/>
        <p:txBody>
          <a:bodyPr/>
          <a:lstStyle/>
          <a:p>
            <a:r>
              <a:rPr lang="en-US" dirty="0" smtClean="0"/>
              <a:t>Motion Animation</a:t>
            </a:r>
            <a:endParaRPr lang="en-US" dirty="0"/>
          </a:p>
        </p:txBody>
      </p:sp>
      <p:sp>
        <p:nvSpPr>
          <p:cNvPr id="8" name="TextBox 7"/>
          <p:cNvSpPr txBox="1"/>
          <p:nvPr/>
        </p:nvSpPr>
        <p:spPr>
          <a:xfrm>
            <a:off x="1503488" y="1519902"/>
            <a:ext cx="1912987" cy="383592"/>
          </a:xfrm>
          <a:prstGeom prst="rect">
            <a:avLst/>
          </a:prstGeom>
          <a:noFill/>
        </p:spPr>
        <p:txBody>
          <a:bodyPr wrap="square" rtlCol="0">
            <a:spAutoFit/>
          </a:bodyPr>
          <a:lstStyle/>
          <a:p>
            <a:r>
              <a:rPr lang="en-US" sz="1800" dirty="0" smtClean="0">
                <a:latin typeface="Garamond"/>
                <a:cs typeface="Garamond"/>
              </a:rPr>
              <a:t>Zero Acceleration</a:t>
            </a:r>
            <a:endParaRPr lang="en-US" sz="1800" dirty="0">
              <a:latin typeface="Garamond"/>
              <a:cs typeface="Garamond"/>
            </a:endParaRPr>
          </a:p>
        </p:txBody>
      </p:sp>
      <p:sp>
        <p:nvSpPr>
          <p:cNvPr id="9" name="TextBox 8"/>
          <p:cNvSpPr txBox="1"/>
          <p:nvPr/>
        </p:nvSpPr>
        <p:spPr>
          <a:xfrm>
            <a:off x="3677274" y="1523055"/>
            <a:ext cx="1962574" cy="383592"/>
          </a:xfrm>
          <a:prstGeom prst="rect">
            <a:avLst/>
          </a:prstGeom>
          <a:noFill/>
        </p:spPr>
        <p:txBody>
          <a:bodyPr wrap="square" rtlCol="0">
            <a:spAutoFit/>
          </a:bodyPr>
          <a:lstStyle/>
          <a:p>
            <a:r>
              <a:rPr lang="en-US" sz="1800" dirty="0" smtClean="0">
                <a:latin typeface="Garamond"/>
                <a:cs typeface="Garamond"/>
              </a:rPr>
              <a:t>Small Acceleration</a:t>
            </a:r>
            <a:endParaRPr lang="en-US" sz="1800" dirty="0">
              <a:latin typeface="Garamond"/>
              <a:cs typeface="Garamond"/>
            </a:endParaRPr>
          </a:p>
        </p:txBody>
      </p:sp>
      <p:sp>
        <p:nvSpPr>
          <p:cNvPr id="10" name="TextBox 9"/>
          <p:cNvSpPr txBox="1"/>
          <p:nvPr/>
        </p:nvSpPr>
        <p:spPr>
          <a:xfrm>
            <a:off x="5764175" y="1539767"/>
            <a:ext cx="1980359" cy="383592"/>
          </a:xfrm>
          <a:prstGeom prst="rect">
            <a:avLst/>
          </a:prstGeom>
          <a:noFill/>
        </p:spPr>
        <p:txBody>
          <a:bodyPr wrap="square" rtlCol="0">
            <a:spAutoFit/>
          </a:bodyPr>
          <a:lstStyle/>
          <a:p>
            <a:r>
              <a:rPr lang="en-US" sz="1800" dirty="0" smtClean="0">
                <a:latin typeface="Garamond"/>
                <a:cs typeface="Garamond"/>
              </a:rPr>
              <a:t>Large Acceleration</a:t>
            </a:r>
            <a:endParaRPr lang="en-US" sz="1800" dirty="0">
              <a:latin typeface="Garamond"/>
              <a:cs typeface="Garamond"/>
            </a:endParaRPr>
          </a:p>
        </p:txBody>
      </p:sp>
      <p:pic>
        <p:nvPicPr>
          <p:cNvPr id="14" name="Picture 13" descr="2012-11-28_0953.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511755" y="1894492"/>
            <a:ext cx="6236733" cy="4802113"/>
          </a:xfrm>
          <a:prstGeom prst="rect">
            <a:avLst/>
          </a:prstGeom>
        </p:spPr>
      </p:pic>
    </p:spTree>
    <p:extLst>
      <p:ext uri="{BB962C8B-B14F-4D97-AF65-F5344CB8AC3E}">
        <p14:creationId xmlns:p14="http://schemas.microsoft.com/office/powerpoint/2010/main" xmlns="" val="867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48" fill="hold"/>
                                        <p:tgtEl>
                                          <p:spTgt spid="7"/>
                                        </p:tgtEl>
                                      </p:cBhvr>
                                    </p:cmd>
                                  </p:childTnLst>
                                </p:cTn>
                              </p:par>
                            </p:childTnLst>
                          </p:cTn>
                        </p:par>
                        <p:par>
                          <p:cTn id="7" fill="hold">
                            <p:stCondLst>
                              <p:cond delay="19748"/>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md type="call" cmd="stop">
                                      <p:cBhvr>
                                        <p:cTn id="10" dur="1">
                                          <p:stCondLst>
                                            <p:cond delay="0"/>
                                          </p:stCondLst>
                                        </p:cTn>
                                        <p:tgtEl>
                                          <p:spTgt spid="7"/>
                                        </p:tgtEl>
                                      </p:cBhvr>
                                    </p:cmd>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vol="80000">
                <p:cTn id="18"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Photogate</a:t>
            </a:r>
            <a:endParaRPr lang="en-US" dirty="0" smtClean="0"/>
          </a:p>
          <a:p>
            <a:pPr lvl="1"/>
            <a:r>
              <a:rPr lang="en-US" dirty="0" smtClean="0"/>
              <a:t>A device that measures precise amounts of time</a:t>
            </a:r>
          </a:p>
          <a:p>
            <a:pPr lvl="1"/>
            <a:r>
              <a:rPr lang="en-US" dirty="0" smtClean="0"/>
              <a:t>Measures the amount of time that an infrared beam is blocked</a:t>
            </a:r>
          </a:p>
          <a:p>
            <a:pPr lvl="1"/>
            <a:r>
              <a:rPr lang="en-US" dirty="0" smtClean="0"/>
              <a:t>Can be used to determine the velocity of an object</a:t>
            </a:r>
            <a:endParaRPr lang="en-US" dirty="0"/>
          </a:p>
        </p:txBody>
      </p:sp>
      <p:sp>
        <p:nvSpPr>
          <p:cNvPr id="4" name="Text Placeholder 3"/>
          <p:cNvSpPr>
            <a:spLocks noGrp="1"/>
          </p:cNvSpPr>
          <p:nvPr>
            <p:ph type="body" sz="quarter" idx="11"/>
          </p:nvPr>
        </p:nvSpPr>
        <p:spPr/>
        <p:txBody>
          <a:bodyPr/>
          <a:lstStyle/>
          <a:p>
            <a:r>
              <a:rPr lang="en-US" dirty="0" smtClean="0"/>
              <a:t>Radar Gun</a:t>
            </a:r>
          </a:p>
          <a:p>
            <a:pPr lvl="1"/>
            <a:r>
              <a:rPr lang="en-US" dirty="0"/>
              <a:t>Measures the shift in frequency of a signal that is sent to a moving </a:t>
            </a:r>
            <a:r>
              <a:rPr lang="en-US" dirty="0" smtClean="0"/>
              <a:t>object</a:t>
            </a:r>
          </a:p>
          <a:p>
            <a:pPr lvl="1"/>
            <a:r>
              <a:rPr lang="en-US" dirty="0" smtClean="0"/>
              <a:t>A device that measures the velocity of an object</a:t>
            </a:r>
          </a:p>
        </p:txBody>
      </p:sp>
      <p:sp>
        <p:nvSpPr>
          <p:cNvPr id="5" name="Text Placeholder 4"/>
          <p:cNvSpPr>
            <a:spLocks noGrp="1"/>
          </p:cNvSpPr>
          <p:nvPr>
            <p:ph type="body" sz="quarter" idx="12"/>
          </p:nvPr>
        </p:nvSpPr>
        <p:spPr/>
        <p:txBody>
          <a:bodyPr/>
          <a:lstStyle/>
          <a:p>
            <a:r>
              <a:rPr lang="en-US" dirty="0" smtClean="0"/>
              <a:t>Motion Capture Devices</a:t>
            </a:r>
            <a:endParaRPr lang="en-US" dirty="0"/>
          </a:p>
        </p:txBody>
      </p:sp>
      <p:pic>
        <p:nvPicPr>
          <p:cNvPr id="6" name="Picture 5"/>
          <p:cNvPicPr>
            <a:picLocks noChangeAspect="1"/>
          </p:cNvPicPr>
          <p:nvPr/>
        </p:nvPicPr>
        <p:blipFill>
          <a:blip r:embed="rId3"/>
          <a:stretch>
            <a:fillRect/>
          </a:stretch>
        </p:blipFill>
        <p:spPr>
          <a:xfrm>
            <a:off x="5080375" y="4358268"/>
            <a:ext cx="3230952" cy="2106581"/>
          </a:xfrm>
          <a:prstGeom prst="rect">
            <a:avLst/>
          </a:prstGeom>
        </p:spPr>
      </p:pic>
    </p:spTree>
    <p:extLst>
      <p:ext uri="{BB962C8B-B14F-4D97-AF65-F5344CB8AC3E}">
        <p14:creationId xmlns:p14="http://schemas.microsoft.com/office/powerpoint/2010/main" xmlns="" val="29620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2000" b="1" dirty="0" smtClean="0"/>
              <a:t>Ex) A student uses a real-time motion detector to record the velocity of a ball thrown straight up in the air and then caught at the same location. </a:t>
            </a:r>
            <a:r>
              <a:rPr lang="en-US" sz="2000" b="1" dirty="0"/>
              <a:t>A</a:t>
            </a:r>
            <a:r>
              <a:rPr lang="en-US" sz="2000" b="1" dirty="0" smtClean="0"/>
              <a:t>ssume up is the positive direction. Which velocity versus time graph would resemble the correct velocity graph of the ball?  </a:t>
            </a:r>
            <a:endParaRPr lang="en-US" sz="2000" b="1" dirty="0"/>
          </a:p>
        </p:txBody>
      </p:sp>
      <p:sp>
        <p:nvSpPr>
          <p:cNvPr id="3" name="Text Placeholder 2"/>
          <p:cNvSpPr>
            <a:spLocks noGrp="1"/>
          </p:cNvSpPr>
          <p:nvPr>
            <p:ph type="body" sz="quarter" idx="11"/>
          </p:nvPr>
        </p:nvSpPr>
        <p:spPr>
          <a:xfrm>
            <a:off x="-1" y="74680"/>
            <a:ext cx="7309795" cy="656665"/>
          </a:xfrm>
        </p:spPr>
        <p:txBody>
          <a:bodyPr/>
          <a:lstStyle/>
          <a:p>
            <a:r>
              <a:rPr lang="en-US" dirty="0" smtClean="0"/>
              <a:t>Graphing Motion Capture Data</a:t>
            </a:r>
            <a:endParaRPr lang="en-US" dirty="0"/>
          </a:p>
        </p:txBody>
      </p:sp>
      <p:sp>
        <p:nvSpPr>
          <p:cNvPr id="8" name="TextBox 7"/>
          <p:cNvSpPr txBox="1"/>
          <p:nvPr/>
        </p:nvSpPr>
        <p:spPr>
          <a:xfrm>
            <a:off x="395876" y="2871393"/>
            <a:ext cx="286231" cy="400110"/>
          </a:xfrm>
          <a:prstGeom prst="rect">
            <a:avLst/>
          </a:prstGeom>
          <a:noFill/>
        </p:spPr>
        <p:txBody>
          <a:bodyPr wrap="none" rtlCol="0">
            <a:spAutoFit/>
          </a:bodyPr>
          <a:lstStyle/>
          <a:p>
            <a:r>
              <a:rPr lang="en-US" sz="2000" b="1" dirty="0" smtClean="0">
                <a:latin typeface="Garamond"/>
                <a:cs typeface="Garamond"/>
              </a:rPr>
              <a:t>1</a:t>
            </a:r>
            <a:endParaRPr lang="en-US" sz="2000" b="1" dirty="0">
              <a:latin typeface="Garamond"/>
              <a:cs typeface="Garamond"/>
            </a:endParaRPr>
          </a:p>
        </p:txBody>
      </p:sp>
      <p:sp>
        <p:nvSpPr>
          <p:cNvPr id="9" name="TextBox 8"/>
          <p:cNvSpPr txBox="1"/>
          <p:nvPr/>
        </p:nvSpPr>
        <p:spPr>
          <a:xfrm>
            <a:off x="395876" y="4759264"/>
            <a:ext cx="304891" cy="400110"/>
          </a:xfrm>
          <a:prstGeom prst="rect">
            <a:avLst/>
          </a:prstGeom>
          <a:noFill/>
        </p:spPr>
        <p:txBody>
          <a:bodyPr wrap="none" rtlCol="0">
            <a:spAutoFit/>
          </a:bodyPr>
          <a:lstStyle/>
          <a:p>
            <a:r>
              <a:rPr lang="en-US" sz="2000" b="1" dirty="0">
                <a:latin typeface="Garamond"/>
                <a:cs typeface="Garamond"/>
              </a:rPr>
              <a:t>2</a:t>
            </a:r>
          </a:p>
        </p:txBody>
      </p:sp>
      <p:sp>
        <p:nvSpPr>
          <p:cNvPr id="10" name="TextBox 9"/>
          <p:cNvSpPr txBox="1"/>
          <p:nvPr/>
        </p:nvSpPr>
        <p:spPr>
          <a:xfrm>
            <a:off x="4754207" y="2871393"/>
            <a:ext cx="304891" cy="400110"/>
          </a:xfrm>
          <a:prstGeom prst="rect">
            <a:avLst/>
          </a:prstGeom>
          <a:noFill/>
        </p:spPr>
        <p:txBody>
          <a:bodyPr wrap="none" rtlCol="0">
            <a:spAutoFit/>
          </a:bodyPr>
          <a:lstStyle/>
          <a:p>
            <a:r>
              <a:rPr lang="en-US" sz="2000" b="1" dirty="0">
                <a:latin typeface="Garamond"/>
                <a:cs typeface="Garamond"/>
              </a:rPr>
              <a:t>3</a:t>
            </a:r>
          </a:p>
        </p:txBody>
      </p:sp>
      <p:sp>
        <p:nvSpPr>
          <p:cNvPr id="11" name="TextBox 10"/>
          <p:cNvSpPr txBox="1"/>
          <p:nvPr/>
        </p:nvSpPr>
        <p:spPr>
          <a:xfrm>
            <a:off x="4754207" y="4759264"/>
            <a:ext cx="304891" cy="400110"/>
          </a:xfrm>
          <a:prstGeom prst="rect">
            <a:avLst/>
          </a:prstGeom>
          <a:noFill/>
        </p:spPr>
        <p:txBody>
          <a:bodyPr wrap="none" rtlCol="0">
            <a:spAutoFit/>
          </a:bodyPr>
          <a:lstStyle/>
          <a:p>
            <a:r>
              <a:rPr lang="en-US" sz="2000" b="1" dirty="0">
                <a:latin typeface="Garamond"/>
                <a:cs typeface="Garamond"/>
              </a:rPr>
              <a:t>4</a:t>
            </a:r>
          </a:p>
        </p:txBody>
      </p:sp>
      <p:pic>
        <p:nvPicPr>
          <p:cNvPr id="12" name="Picture 11" descr="hsphysics_4a_velocity_3.jpg"/>
          <p:cNvPicPr>
            <a:picLocks noChangeAspect="1"/>
          </p:cNvPicPr>
          <p:nvPr/>
        </p:nvPicPr>
        <p:blipFill rotWithShape="1">
          <a:blip r:embed="rId3">
            <a:extLst>
              <a:ext uri="{28A0092B-C50C-407E-A947-70E740481C1C}">
                <a14:useLocalDpi xmlns:a14="http://schemas.microsoft.com/office/drawing/2010/main" xmlns="" val="0"/>
              </a:ext>
            </a:extLst>
          </a:blip>
          <a:srcRect t="11750" r="22422" b="23479"/>
          <a:stretch/>
        </p:blipFill>
        <p:spPr>
          <a:xfrm>
            <a:off x="1663107" y="2802997"/>
            <a:ext cx="2682642" cy="1608468"/>
          </a:xfrm>
          <a:prstGeom prst="rect">
            <a:avLst/>
          </a:prstGeom>
        </p:spPr>
      </p:pic>
      <p:pic>
        <p:nvPicPr>
          <p:cNvPr id="4" name="Picture 3" descr="hsphysics_4a_velocity_5.jpg"/>
          <p:cNvPicPr>
            <a:picLocks noChangeAspect="1"/>
          </p:cNvPicPr>
          <p:nvPr/>
        </p:nvPicPr>
        <p:blipFill rotWithShape="1">
          <a:blip r:embed="rId4">
            <a:extLst>
              <a:ext uri="{28A0092B-C50C-407E-A947-70E740481C1C}">
                <a14:useLocalDpi xmlns:a14="http://schemas.microsoft.com/office/drawing/2010/main" xmlns="" val="0"/>
              </a:ext>
            </a:extLst>
          </a:blip>
          <a:srcRect t="11750" r="22658" b="23479"/>
          <a:stretch/>
        </p:blipFill>
        <p:spPr>
          <a:xfrm>
            <a:off x="1610973" y="4936656"/>
            <a:ext cx="2734775" cy="1644734"/>
          </a:xfrm>
          <a:prstGeom prst="rect">
            <a:avLst/>
          </a:prstGeom>
        </p:spPr>
      </p:pic>
      <p:pic>
        <p:nvPicPr>
          <p:cNvPr id="13" name="Picture 12" descr="hsphysics_4a_velocity_4.jpg"/>
          <p:cNvPicPr>
            <a:picLocks noChangeAspect="1"/>
          </p:cNvPicPr>
          <p:nvPr/>
        </p:nvPicPr>
        <p:blipFill rotWithShape="1">
          <a:blip r:embed="rId5">
            <a:extLst>
              <a:ext uri="{28A0092B-C50C-407E-A947-70E740481C1C}">
                <a14:useLocalDpi xmlns:a14="http://schemas.microsoft.com/office/drawing/2010/main" xmlns="" val="0"/>
              </a:ext>
            </a:extLst>
          </a:blip>
          <a:srcRect t="15067" r="24467" b="3331"/>
          <a:stretch/>
        </p:blipFill>
        <p:spPr>
          <a:xfrm>
            <a:off x="6377705" y="2673501"/>
            <a:ext cx="2517826" cy="1872686"/>
          </a:xfrm>
          <a:prstGeom prst="rect">
            <a:avLst/>
          </a:prstGeom>
        </p:spPr>
      </p:pic>
      <p:pic>
        <p:nvPicPr>
          <p:cNvPr id="14" name="Picture 13" descr="hsphysics_4a_velocity_6.jpg"/>
          <p:cNvPicPr>
            <a:picLocks noChangeAspect="1"/>
          </p:cNvPicPr>
          <p:nvPr/>
        </p:nvPicPr>
        <p:blipFill rotWithShape="1">
          <a:blip r:embed="rId6">
            <a:extLst>
              <a:ext uri="{28A0092B-C50C-407E-A947-70E740481C1C}">
                <a14:useLocalDpi xmlns:a14="http://schemas.microsoft.com/office/drawing/2010/main" xmlns="" val="0"/>
              </a:ext>
            </a:extLst>
          </a:blip>
          <a:srcRect t="11750" r="22658" b="23479"/>
          <a:stretch/>
        </p:blipFill>
        <p:spPr>
          <a:xfrm>
            <a:off x="6377704" y="4941848"/>
            <a:ext cx="2578304" cy="1550630"/>
          </a:xfrm>
          <a:prstGeom prst="rect">
            <a:avLst/>
          </a:prstGeom>
        </p:spPr>
      </p:pic>
      <p:sp>
        <p:nvSpPr>
          <p:cNvPr id="15" name="TextBox 14"/>
          <p:cNvSpPr txBox="1"/>
          <p:nvPr/>
        </p:nvSpPr>
        <p:spPr>
          <a:xfrm>
            <a:off x="476614" y="3302067"/>
            <a:ext cx="1186493" cy="307777"/>
          </a:xfrm>
          <a:prstGeom prst="rect">
            <a:avLst/>
          </a:prstGeom>
          <a:noFill/>
        </p:spPr>
        <p:txBody>
          <a:bodyPr wrap="none" rtlCol="0">
            <a:spAutoFit/>
          </a:bodyPr>
          <a:lstStyle/>
          <a:p>
            <a:r>
              <a:rPr lang="en-US" sz="1400" dirty="0" smtClean="0">
                <a:latin typeface="Garamond"/>
                <a:cs typeface="Garamond"/>
              </a:rPr>
              <a:t>Velocity (m/s)</a:t>
            </a:r>
            <a:endParaRPr lang="en-US" sz="1400" dirty="0">
              <a:latin typeface="Garamond"/>
              <a:cs typeface="Garamond"/>
            </a:endParaRPr>
          </a:p>
        </p:txBody>
      </p:sp>
      <p:sp>
        <p:nvSpPr>
          <p:cNvPr id="16" name="TextBox 15"/>
          <p:cNvSpPr txBox="1"/>
          <p:nvPr/>
        </p:nvSpPr>
        <p:spPr>
          <a:xfrm>
            <a:off x="2486166" y="4403302"/>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17" name="TextBox 16"/>
          <p:cNvSpPr txBox="1"/>
          <p:nvPr/>
        </p:nvSpPr>
        <p:spPr>
          <a:xfrm>
            <a:off x="476614" y="5225667"/>
            <a:ext cx="1186493" cy="307777"/>
          </a:xfrm>
          <a:prstGeom prst="rect">
            <a:avLst/>
          </a:prstGeom>
          <a:noFill/>
        </p:spPr>
        <p:txBody>
          <a:bodyPr wrap="none" rtlCol="0">
            <a:spAutoFit/>
          </a:bodyPr>
          <a:lstStyle/>
          <a:p>
            <a:r>
              <a:rPr lang="en-US" sz="1400" dirty="0" smtClean="0">
                <a:latin typeface="Garamond"/>
                <a:cs typeface="Garamond"/>
              </a:rPr>
              <a:t>Velocity (m/s)</a:t>
            </a:r>
            <a:endParaRPr lang="en-US" sz="1400" dirty="0">
              <a:latin typeface="Garamond"/>
              <a:cs typeface="Garamond"/>
            </a:endParaRPr>
          </a:p>
        </p:txBody>
      </p:sp>
      <p:sp>
        <p:nvSpPr>
          <p:cNvPr id="18" name="TextBox 17"/>
          <p:cNvSpPr txBox="1"/>
          <p:nvPr/>
        </p:nvSpPr>
        <p:spPr>
          <a:xfrm>
            <a:off x="5147566" y="3302067"/>
            <a:ext cx="1186493" cy="307777"/>
          </a:xfrm>
          <a:prstGeom prst="rect">
            <a:avLst/>
          </a:prstGeom>
          <a:noFill/>
        </p:spPr>
        <p:txBody>
          <a:bodyPr wrap="none" rtlCol="0">
            <a:spAutoFit/>
          </a:bodyPr>
          <a:lstStyle/>
          <a:p>
            <a:r>
              <a:rPr lang="en-US" sz="1400" dirty="0" smtClean="0">
                <a:latin typeface="Garamond"/>
                <a:cs typeface="Garamond"/>
              </a:rPr>
              <a:t>Velocity (m/s)</a:t>
            </a:r>
            <a:endParaRPr lang="en-US" sz="1400" dirty="0">
              <a:latin typeface="Garamond"/>
              <a:cs typeface="Garamond"/>
            </a:endParaRPr>
          </a:p>
        </p:txBody>
      </p:sp>
      <p:sp>
        <p:nvSpPr>
          <p:cNvPr id="19" name="TextBox 18"/>
          <p:cNvSpPr txBox="1"/>
          <p:nvPr/>
        </p:nvSpPr>
        <p:spPr>
          <a:xfrm>
            <a:off x="5222208" y="5225667"/>
            <a:ext cx="1186493" cy="307777"/>
          </a:xfrm>
          <a:prstGeom prst="rect">
            <a:avLst/>
          </a:prstGeom>
          <a:noFill/>
        </p:spPr>
        <p:txBody>
          <a:bodyPr wrap="none" rtlCol="0">
            <a:spAutoFit/>
          </a:bodyPr>
          <a:lstStyle/>
          <a:p>
            <a:r>
              <a:rPr lang="en-US" sz="1400" dirty="0" smtClean="0">
                <a:latin typeface="Garamond"/>
                <a:cs typeface="Garamond"/>
              </a:rPr>
              <a:t>Velocity (m/s)</a:t>
            </a:r>
            <a:endParaRPr lang="en-US" sz="1400" dirty="0">
              <a:latin typeface="Garamond"/>
              <a:cs typeface="Garamond"/>
            </a:endParaRPr>
          </a:p>
        </p:txBody>
      </p:sp>
      <p:sp>
        <p:nvSpPr>
          <p:cNvPr id="20" name="TextBox 19"/>
          <p:cNvSpPr txBox="1"/>
          <p:nvPr/>
        </p:nvSpPr>
        <p:spPr>
          <a:xfrm>
            <a:off x="2486166" y="6487799"/>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21" name="TextBox 20"/>
          <p:cNvSpPr txBox="1"/>
          <p:nvPr/>
        </p:nvSpPr>
        <p:spPr>
          <a:xfrm>
            <a:off x="7309794" y="6492478"/>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22" name="TextBox 21"/>
          <p:cNvSpPr txBox="1"/>
          <p:nvPr/>
        </p:nvSpPr>
        <p:spPr>
          <a:xfrm>
            <a:off x="7442217" y="4401813"/>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Tree>
    <p:extLst>
      <p:ext uri="{BB962C8B-B14F-4D97-AF65-F5344CB8AC3E}">
        <p14:creationId xmlns:p14="http://schemas.microsoft.com/office/powerpoint/2010/main" xmlns="" val="840873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2000" b="1" dirty="0" smtClean="0"/>
              <a:t>Ex) In the same scenario, what would the position versus time graph look like if up is positive?</a:t>
            </a:r>
            <a:endParaRPr lang="en-US" sz="2000" b="1" dirty="0"/>
          </a:p>
        </p:txBody>
      </p:sp>
      <p:sp>
        <p:nvSpPr>
          <p:cNvPr id="3" name="Text Placeholder 2"/>
          <p:cNvSpPr>
            <a:spLocks noGrp="1"/>
          </p:cNvSpPr>
          <p:nvPr>
            <p:ph type="body" sz="quarter" idx="11"/>
          </p:nvPr>
        </p:nvSpPr>
        <p:spPr>
          <a:xfrm>
            <a:off x="0" y="74680"/>
            <a:ext cx="7130994" cy="656665"/>
          </a:xfrm>
        </p:spPr>
        <p:txBody>
          <a:bodyPr/>
          <a:lstStyle/>
          <a:p>
            <a:r>
              <a:rPr lang="en-US" dirty="0" smtClean="0"/>
              <a:t>Graphing Motion Capture Data</a:t>
            </a:r>
            <a:endParaRPr lang="en-US" dirty="0"/>
          </a:p>
        </p:txBody>
      </p:sp>
      <p:sp>
        <p:nvSpPr>
          <p:cNvPr id="8" name="TextBox 7"/>
          <p:cNvSpPr txBox="1"/>
          <p:nvPr/>
        </p:nvSpPr>
        <p:spPr>
          <a:xfrm>
            <a:off x="383052" y="2240890"/>
            <a:ext cx="286231" cy="400110"/>
          </a:xfrm>
          <a:prstGeom prst="rect">
            <a:avLst/>
          </a:prstGeom>
          <a:noFill/>
        </p:spPr>
        <p:txBody>
          <a:bodyPr wrap="none" rtlCol="0">
            <a:spAutoFit/>
          </a:bodyPr>
          <a:lstStyle/>
          <a:p>
            <a:r>
              <a:rPr lang="en-US" sz="2000" b="1" dirty="0" smtClean="0">
                <a:latin typeface="Garamond"/>
                <a:cs typeface="Garamond"/>
              </a:rPr>
              <a:t>1</a:t>
            </a:r>
            <a:endParaRPr lang="en-US" sz="2000" b="1" dirty="0">
              <a:latin typeface="Garamond"/>
              <a:cs typeface="Garamond"/>
            </a:endParaRPr>
          </a:p>
        </p:txBody>
      </p:sp>
      <p:sp>
        <p:nvSpPr>
          <p:cNvPr id="9" name="TextBox 8"/>
          <p:cNvSpPr txBox="1"/>
          <p:nvPr/>
        </p:nvSpPr>
        <p:spPr>
          <a:xfrm>
            <a:off x="383052" y="4637462"/>
            <a:ext cx="304891" cy="400110"/>
          </a:xfrm>
          <a:prstGeom prst="rect">
            <a:avLst/>
          </a:prstGeom>
          <a:noFill/>
        </p:spPr>
        <p:txBody>
          <a:bodyPr wrap="none" rtlCol="0">
            <a:spAutoFit/>
          </a:bodyPr>
          <a:lstStyle/>
          <a:p>
            <a:r>
              <a:rPr lang="en-US" sz="2000" b="1" dirty="0">
                <a:latin typeface="Garamond"/>
                <a:cs typeface="Garamond"/>
              </a:rPr>
              <a:t>2</a:t>
            </a:r>
          </a:p>
        </p:txBody>
      </p:sp>
      <p:sp>
        <p:nvSpPr>
          <p:cNvPr id="10" name="TextBox 9"/>
          <p:cNvSpPr txBox="1"/>
          <p:nvPr/>
        </p:nvSpPr>
        <p:spPr>
          <a:xfrm>
            <a:off x="4682502" y="2240890"/>
            <a:ext cx="304891" cy="400110"/>
          </a:xfrm>
          <a:prstGeom prst="rect">
            <a:avLst/>
          </a:prstGeom>
          <a:noFill/>
        </p:spPr>
        <p:txBody>
          <a:bodyPr wrap="none" rtlCol="0">
            <a:spAutoFit/>
          </a:bodyPr>
          <a:lstStyle/>
          <a:p>
            <a:r>
              <a:rPr lang="en-US" sz="2000" b="1" dirty="0">
                <a:latin typeface="Garamond"/>
                <a:cs typeface="Garamond"/>
              </a:rPr>
              <a:t>3</a:t>
            </a:r>
          </a:p>
        </p:txBody>
      </p:sp>
      <p:sp>
        <p:nvSpPr>
          <p:cNvPr id="11" name="TextBox 10"/>
          <p:cNvSpPr txBox="1"/>
          <p:nvPr/>
        </p:nvSpPr>
        <p:spPr>
          <a:xfrm>
            <a:off x="4726809" y="4639087"/>
            <a:ext cx="304891" cy="400110"/>
          </a:xfrm>
          <a:prstGeom prst="rect">
            <a:avLst/>
          </a:prstGeom>
          <a:noFill/>
        </p:spPr>
        <p:txBody>
          <a:bodyPr wrap="none" rtlCol="0">
            <a:spAutoFit/>
          </a:bodyPr>
          <a:lstStyle/>
          <a:p>
            <a:r>
              <a:rPr lang="en-US" sz="2000" b="1" dirty="0">
                <a:latin typeface="Garamond"/>
                <a:cs typeface="Garamond"/>
              </a:rPr>
              <a:t>4</a:t>
            </a:r>
          </a:p>
        </p:txBody>
      </p:sp>
      <p:pic>
        <p:nvPicPr>
          <p:cNvPr id="12" name="Picture 11" descr="hsphysics_4a_position_2.jpg"/>
          <p:cNvPicPr>
            <a:picLocks noChangeAspect="1"/>
          </p:cNvPicPr>
          <p:nvPr/>
        </p:nvPicPr>
        <p:blipFill rotWithShape="1">
          <a:blip r:embed="rId3">
            <a:extLst>
              <a:ext uri="{28A0092B-C50C-407E-A947-70E740481C1C}">
                <a14:useLocalDpi xmlns:a14="http://schemas.microsoft.com/office/drawing/2010/main" xmlns="" val="0"/>
              </a:ext>
            </a:extLst>
          </a:blip>
          <a:srcRect t="11956" r="21301"/>
          <a:stretch/>
        </p:blipFill>
        <p:spPr>
          <a:xfrm>
            <a:off x="1079500" y="2240890"/>
            <a:ext cx="3314967" cy="2168423"/>
          </a:xfrm>
          <a:prstGeom prst="rect">
            <a:avLst/>
          </a:prstGeom>
        </p:spPr>
      </p:pic>
      <p:pic>
        <p:nvPicPr>
          <p:cNvPr id="13" name="Picture 12" descr="hsphysics_4a_position_3.jpg"/>
          <p:cNvPicPr>
            <a:picLocks noChangeAspect="1"/>
          </p:cNvPicPr>
          <p:nvPr/>
        </p:nvPicPr>
        <p:blipFill rotWithShape="1">
          <a:blip r:embed="rId4">
            <a:extLst>
              <a:ext uri="{28A0092B-C50C-407E-A947-70E740481C1C}">
                <a14:useLocalDpi xmlns:a14="http://schemas.microsoft.com/office/drawing/2010/main" xmlns="" val="0"/>
              </a:ext>
            </a:extLst>
          </a:blip>
          <a:srcRect t="12775" r="21540"/>
          <a:stretch/>
        </p:blipFill>
        <p:spPr>
          <a:xfrm>
            <a:off x="1079500" y="4460255"/>
            <a:ext cx="3314967" cy="2154793"/>
          </a:xfrm>
          <a:prstGeom prst="rect">
            <a:avLst/>
          </a:prstGeom>
        </p:spPr>
      </p:pic>
      <p:pic>
        <p:nvPicPr>
          <p:cNvPr id="14" name="Picture 13" descr="hsphysics_4a_position_4.jpg"/>
          <p:cNvPicPr>
            <a:picLocks noChangeAspect="1"/>
          </p:cNvPicPr>
          <p:nvPr/>
        </p:nvPicPr>
        <p:blipFill rotWithShape="1">
          <a:blip r:embed="rId5">
            <a:extLst>
              <a:ext uri="{28A0092B-C50C-407E-A947-70E740481C1C}">
                <a14:useLocalDpi xmlns:a14="http://schemas.microsoft.com/office/drawing/2010/main" xmlns="" val="0"/>
              </a:ext>
            </a:extLst>
          </a:blip>
          <a:srcRect t="12775" r="21301"/>
          <a:stretch/>
        </p:blipFill>
        <p:spPr>
          <a:xfrm>
            <a:off x="5648124" y="2240890"/>
            <a:ext cx="3244102" cy="2102307"/>
          </a:xfrm>
          <a:prstGeom prst="rect">
            <a:avLst/>
          </a:prstGeom>
        </p:spPr>
      </p:pic>
      <p:pic>
        <p:nvPicPr>
          <p:cNvPr id="15" name="Picture 14" descr="hsphysics_4a_position_5.jpg"/>
          <p:cNvPicPr>
            <a:picLocks noChangeAspect="1"/>
          </p:cNvPicPr>
          <p:nvPr/>
        </p:nvPicPr>
        <p:blipFill rotWithShape="1">
          <a:blip r:embed="rId6">
            <a:extLst>
              <a:ext uri="{28A0092B-C50C-407E-A947-70E740481C1C}">
                <a14:useLocalDpi xmlns:a14="http://schemas.microsoft.com/office/drawing/2010/main" xmlns="" val="0"/>
              </a:ext>
            </a:extLst>
          </a:blip>
          <a:srcRect t="12365" r="21301"/>
          <a:stretch/>
        </p:blipFill>
        <p:spPr>
          <a:xfrm>
            <a:off x="5648124" y="4421802"/>
            <a:ext cx="3244102" cy="2112187"/>
          </a:xfrm>
          <a:prstGeom prst="rect">
            <a:avLst/>
          </a:prstGeom>
        </p:spPr>
      </p:pic>
      <p:sp>
        <p:nvSpPr>
          <p:cNvPr id="16" name="TextBox 15"/>
          <p:cNvSpPr txBox="1"/>
          <p:nvPr/>
        </p:nvSpPr>
        <p:spPr>
          <a:xfrm>
            <a:off x="294234" y="2717404"/>
            <a:ext cx="1041671" cy="307777"/>
          </a:xfrm>
          <a:prstGeom prst="rect">
            <a:avLst/>
          </a:prstGeom>
          <a:noFill/>
        </p:spPr>
        <p:txBody>
          <a:bodyPr wrap="none" rtlCol="0">
            <a:spAutoFit/>
          </a:bodyPr>
          <a:lstStyle/>
          <a:p>
            <a:r>
              <a:rPr lang="en-US" sz="1400" dirty="0" smtClean="0">
                <a:latin typeface="Garamond"/>
                <a:cs typeface="Garamond"/>
              </a:rPr>
              <a:t>Position (m)</a:t>
            </a:r>
            <a:endParaRPr lang="en-US" sz="1400" dirty="0">
              <a:latin typeface="Garamond"/>
              <a:cs typeface="Garamond"/>
            </a:endParaRPr>
          </a:p>
        </p:txBody>
      </p:sp>
      <p:sp>
        <p:nvSpPr>
          <p:cNvPr id="17" name="TextBox 16"/>
          <p:cNvSpPr txBox="1"/>
          <p:nvPr/>
        </p:nvSpPr>
        <p:spPr>
          <a:xfrm>
            <a:off x="2486166" y="4171067"/>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18" name="TextBox 17"/>
          <p:cNvSpPr txBox="1"/>
          <p:nvPr/>
        </p:nvSpPr>
        <p:spPr>
          <a:xfrm>
            <a:off x="4812111" y="2717404"/>
            <a:ext cx="1041671" cy="307777"/>
          </a:xfrm>
          <a:prstGeom prst="rect">
            <a:avLst/>
          </a:prstGeom>
          <a:noFill/>
        </p:spPr>
        <p:txBody>
          <a:bodyPr wrap="none" rtlCol="0">
            <a:spAutoFit/>
          </a:bodyPr>
          <a:lstStyle/>
          <a:p>
            <a:r>
              <a:rPr lang="en-US" sz="1400" dirty="0" smtClean="0">
                <a:latin typeface="Garamond"/>
                <a:cs typeface="Garamond"/>
              </a:rPr>
              <a:t>Position (m)</a:t>
            </a:r>
            <a:endParaRPr lang="en-US" sz="1400" dirty="0">
              <a:latin typeface="Garamond"/>
              <a:cs typeface="Garamond"/>
            </a:endParaRPr>
          </a:p>
        </p:txBody>
      </p:sp>
      <p:sp>
        <p:nvSpPr>
          <p:cNvPr id="19" name="TextBox 18"/>
          <p:cNvSpPr txBox="1"/>
          <p:nvPr/>
        </p:nvSpPr>
        <p:spPr>
          <a:xfrm>
            <a:off x="6921592" y="4159704"/>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20" name="TextBox 19"/>
          <p:cNvSpPr txBox="1"/>
          <p:nvPr/>
        </p:nvSpPr>
        <p:spPr>
          <a:xfrm>
            <a:off x="2486166" y="6415249"/>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21" name="TextBox 20"/>
          <p:cNvSpPr txBox="1"/>
          <p:nvPr/>
        </p:nvSpPr>
        <p:spPr>
          <a:xfrm>
            <a:off x="294234" y="5037572"/>
            <a:ext cx="1041671" cy="307777"/>
          </a:xfrm>
          <a:prstGeom prst="rect">
            <a:avLst/>
          </a:prstGeom>
          <a:noFill/>
        </p:spPr>
        <p:txBody>
          <a:bodyPr wrap="none" rtlCol="0">
            <a:spAutoFit/>
          </a:bodyPr>
          <a:lstStyle/>
          <a:p>
            <a:r>
              <a:rPr lang="en-US" sz="1400" dirty="0" smtClean="0">
                <a:latin typeface="Garamond"/>
                <a:cs typeface="Garamond"/>
              </a:rPr>
              <a:t>Position (m)</a:t>
            </a:r>
            <a:endParaRPr lang="en-US" sz="1400" dirty="0">
              <a:latin typeface="Garamond"/>
              <a:cs typeface="Garamond"/>
            </a:endParaRPr>
          </a:p>
        </p:txBody>
      </p:sp>
      <p:sp>
        <p:nvSpPr>
          <p:cNvPr id="22" name="TextBox 21"/>
          <p:cNvSpPr txBox="1"/>
          <p:nvPr/>
        </p:nvSpPr>
        <p:spPr>
          <a:xfrm>
            <a:off x="6748799" y="6415249"/>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23" name="TextBox 22"/>
          <p:cNvSpPr txBox="1"/>
          <p:nvPr/>
        </p:nvSpPr>
        <p:spPr>
          <a:xfrm>
            <a:off x="4750514" y="5039197"/>
            <a:ext cx="1041671" cy="307777"/>
          </a:xfrm>
          <a:prstGeom prst="rect">
            <a:avLst/>
          </a:prstGeom>
          <a:noFill/>
        </p:spPr>
        <p:txBody>
          <a:bodyPr wrap="none" rtlCol="0">
            <a:spAutoFit/>
          </a:bodyPr>
          <a:lstStyle/>
          <a:p>
            <a:r>
              <a:rPr lang="en-US" sz="1400" dirty="0" smtClean="0">
                <a:latin typeface="Garamond"/>
                <a:cs typeface="Garamond"/>
              </a:rPr>
              <a:t>Position (m)</a:t>
            </a:r>
            <a:endParaRPr lang="en-US" sz="1400" dirty="0">
              <a:latin typeface="Garamond"/>
              <a:cs typeface="Garamond"/>
            </a:endParaRPr>
          </a:p>
        </p:txBody>
      </p:sp>
    </p:spTree>
    <p:extLst>
      <p:ext uri="{BB962C8B-B14F-4D97-AF65-F5344CB8AC3E}">
        <p14:creationId xmlns:p14="http://schemas.microsoft.com/office/powerpoint/2010/main" xmlns="" val="344422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xmlns="" val="426221647"/>
              </p:ext>
            </p:extLst>
          </p:nvPr>
        </p:nvGraphicFramePr>
        <p:xfrm>
          <a:off x="2968674" y="3245197"/>
          <a:ext cx="5940876" cy="1854200"/>
        </p:xfrm>
        <a:graphic>
          <a:graphicData uri="http://schemas.openxmlformats.org/drawingml/2006/table">
            <a:tbl>
              <a:tblPr firstRow="1" bandRow="1">
                <a:tableStyleId>{1FECB4D8-DB02-4DC6-A0A2-4F2EBAE1DC90}</a:tableStyleId>
              </a:tblPr>
              <a:tblGrid>
                <a:gridCol w="2171985"/>
                <a:gridCol w="3768891"/>
              </a:tblGrid>
              <a:tr h="370840">
                <a:tc gridSpan="2">
                  <a:txBody>
                    <a:bodyPr/>
                    <a:lstStyle/>
                    <a:p>
                      <a:pPr algn="ctr"/>
                      <a:r>
                        <a:rPr lang="en-US" sz="1600" dirty="0" smtClean="0">
                          <a:solidFill>
                            <a:srgbClr val="000000"/>
                          </a:solidFill>
                          <a:latin typeface="Garamond"/>
                          <a:cs typeface="Garamond"/>
                        </a:rPr>
                        <a:t>Conclusions</a:t>
                      </a:r>
                      <a:endParaRPr lang="en-US" sz="1600" dirty="0">
                        <a:solidFill>
                          <a:srgbClr val="000000"/>
                        </a:solidFill>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hMerge="1">
                  <a:txBody>
                    <a:bodyPr/>
                    <a:lstStyle/>
                    <a:p>
                      <a:endParaRPr lang="en-US" dirty="0"/>
                    </a:p>
                  </a:txBody>
                  <a:tcPr/>
                </a:tc>
              </a:tr>
              <a:tr h="370840">
                <a:tc>
                  <a:txBody>
                    <a:bodyPr/>
                    <a:lstStyle/>
                    <a:p>
                      <a:r>
                        <a:rPr lang="en-US" sz="1600" dirty="0" smtClean="0">
                          <a:latin typeface="Garamond"/>
                          <a:cs typeface="Garamond"/>
                        </a:rPr>
                        <a:t>During time 0</a:t>
                      </a:r>
                      <a:r>
                        <a:rPr lang="en-US" sz="1600" baseline="0" dirty="0" smtClean="0">
                          <a:latin typeface="Garamond"/>
                          <a:cs typeface="Garamond"/>
                        </a:rPr>
                        <a:t> s to 10 s</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r>
                        <a:rPr lang="en-US" sz="1600" dirty="0" smtClean="0">
                          <a:latin typeface="Garamond"/>
                          <a:cs typeface="Garamond"/>
                        </a:rPr>
                        <a:t>Slowed down</a:t>
                      </a:r>
                      <a:r>
                        <a:rPr lang="en-US" sz="1600" baseline="0" dirty="0" smtClean="0">
                          <a:latin typeface="Garamond"/>
                          <a:cs typeface="Garamond"/>
                        </a:rPr>
                        <a:t> from 87 mph to 62 mph</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370840">
                <a:tc>
                  <a:txBody>
                    <a:bodyPr/>
                    <a:lstStyle/>
                    <a:p>
                      <a:r>
                        <a:rPr lang="en-US" sz="1600" dirty="0" smtClean="0">
                          <a:latin typeface="Garamond"/>
                          <a:cs typeface="Garamond"/>
                        </a:rPr>
                        <a:t>During time 0 s to 3 s</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r>
                        <a:rPr lang="en-US" sz="1600" dirty="0" smtClean="0">
                          <a:latin typeface="Garamond"/>
                          <a:cs typeface="Garamond"/>
                        </a:rPr>
                        <a:t>Constant velocity of 87</a:t>
                      </a:r>
                      <a:r>
                        <a:rPr lang="en-US" sz="1600" baseline="0" dirty="0" smtClean="0">
                          <a:latin typeface="Garamond"/>
                          <a:cs typeface="Garamond"/>
                        </a:rPr>
                        <a:t> mph (0 acceleration)</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370840">
                <a:tc>
                  <a:txBody>
                    <a:bodyPr/>
                    <a:lstStyle/>
                    <a:p>
                      <a:r>
                        <a:rPr lang="en-US" sz="1600" dirty="0" smtClean="0">
                          <a:latin typeface="Garamond"/>
                          <a:cs typeface="Garamond"/>
                        </a:rPr>
                        <a:t>During</a:t>
                      </a:r>
                      <a:r>
                        <a:rPr lang="en-US" sz="1600" baseline="0" dirty="0" smtClean="0">
                          <a:latin typeface="Garamond"/>
                          <a:cs typeface="Garamond"/>
                        </a:rPr>
                        <a:t> time 3 s to 8 s</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r>
                        <a:rPr lang="en-US" sz="1600" dirty="0" smtClean="0">
                          <a:latin typeface="Garamond"/>
                          <a:cs typeface="Garamond"/>
                        </a:rPr>
                        <a:t>Constant</a:t>
                      </a:r>
                      <a:r>
                        <a:rPr lang="en-US" sz="1600" baseline="0" dirty="0" smtClean="0">
                          <a:latin typeface="Garamond"/>
                          <a:cs typeface="Garamond"/>
                        </a:rPr>
                        <a:t> acceleration of -5 mph/s</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370840">
                <a:tc>
                  <a:txBody>
                    <a:bodyPr/>
                    <a:lstStyle/>
                    <a:p>
                      <a:r>
                        <a:rPr lang="en-US" sz="1600" dirty="0" smtClean="0">
                          <a:latin typeface="Garamond"/>
                          <a:cs typeface="Garamond"/>
                        </a:rPr>
                        <a:t>During time 8 s to 10 s</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r>
                        <a:rPr lang="en-US" sz="1600" dirty="0" smtClean="0">
                          <a:latin typeface="Garamond"/>
                          <a:cs typeface="Garamond"/>
                        </a:rPr>
                        <a:t>Constant velocity of 62 mph (0 acceleration)</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p:txBody>
          <a:bodyPr/>
          <a:lstStyle/>
          <a:p>
            <a:pPr marL="0" indent="0">
              <a:buNone/>
            </a:pPr>
            <a:r>
              <a:rPr lang="en-US" sz="2000" b="1" dirty="0" smtClean="0"/>
              <a:t>Ex) A police officer uses a radar gun to show the instantaneous velocity of a car. The table shows the data collected from the radar gun. </a:t>
            </a:r>
            <a:r>
              <a:rPr lang="en-US" sz="2000" b="1" dirty="0"/>
              <a:t>W</a:t>
            </a:r>
            <a:r>
              <a:rPr lang="en-US" sz="2000" b="1" dirty="0" smtClean="0"/>
              <a:t>hat conclusions can be drawn from the data and what graphs can be created?</a:t>
            </a:r>
            <a:endParaRPr lang="en-US" sz="2000" b="1" dirty="0"/>
          </a:p>
        </p:txBody>
      </p:sp>
      <p:sp>
        <p:nvSpPr>
          <p:cNvPr id="7" name="Rectangle 6"/>
          <p:cNvSpPr/>
          <p:nvPr/>
        </p:nvSpPr>
        <p:spPr>
          <a:xfrm>
            <a:off x="2863930" y="3627047"/>
            <a:ext cx="6058713" cy="471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1" y="74680"/>
            <a:ext cx="7089129" cy="656665"/>
          </a:xfrm>
        </p:spPr>
        <p:txBody>
          <a:bodyPr/>
          <a:lstStyle/>
          <a:p>
            <a:r>
              <a:rPr lang="en-US" dirty="0" smtClean="0"/>
              <a:t>Graphing Motion Capture Data</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xmlns="" val="3999565159"/>
              </p:ext>
            </p:extLst>
          </p:nvPr>
        </p:nvGraphicFramePr>
        <p:xfrm>
          <a:off x="481054" y="2498319"/>
          <a:ext cx="2382876" cy="4023360"/>
        </p:xfrm>
        <a:graphic>
          <a:graphicData uri="http://schemas.openxmlformats.org/drawingml/2006/table">
            <a:tbl>
              <a:tblPr firstRow="1" bandRow="1">
                <a:tableStyleId>{1FECB4D8-DB02-4DC6-A0A2-4F2EBAE1DC90}</a:tableStyleId>
              </a:tblPr>
              <a:tblGrid>
                <a:gridCol w="925730"/>
                <a:gridCol w="1457146"/>
              </a:tblGrid>
              <a:tr h="288289">
                <a:tc>
                  <a:txBody>
                    <a:bodyPr/>
                    <a:lstStyle/>
                    <a:p>
                      <a:pPr algn="ctr"/>
                      <a:r>
                        <a:rPr lang="en-US" sz="1600" dirty="0" smtClean="0">
                          <a:solidFill>
                            <a:schemeClr val="tx1"/>
                          </a:solidFill>
                          <a:latin typeface="Garamond"/>
                          <a:cs typeface="Garamond"/>
                        </a:rPr>
                        <a:t>Time (s)</a:t>
                      </a:r>
                      <a:endParaRPr lang="en-US" sz="1600" dirty="0">
                        <a:solidFill>
                          <a:schemeClr val="tx1"/>
                        </a:solidFill>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solidFill>
                            <a:schemeClr val="tx1"/>
                          </a:solidFill>
                          <a:latin typeface="Garamond"/>
                          <a:cs typeface="Garamond"/>
                        </a:rPr>
                        <a:t>Velocity (mph)</a:t>
                      </a:r>
                      <a:endParaRPr lang="en-US" sz="1600" dirty="0">
                        <a:solidFill>
                          <a:schemeClr val="tx1"/>
                        </a:solidFill>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0</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1</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3</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4</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5</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77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6</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72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8</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9</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10</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bl>
          </a:graphicData>
        </a:graphic>
      </p:graphicFrame>
      <p:sp>
        <p:nvSpPr>
          <p:cNvPr id="14" name="Rectangle 13"/>
          <p:cNvSpPr/>
          <p:nvPr/>
        </p:nvSpPr>
        <p:spPr>
          <a:xfrm>
            <a:off x="2958286" y="3993680"/>
            <a:ext cx="6058713" cy="372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958286" y="4358648"/>
            <a:ext cx="6058713" cy="48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915078" y="4731144"/>
            <a:ext cx="6058713" cy="49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3940803309"/>
              </p:ext>
            </p:extLst>
          </p:nvPr>
        </p:nvGraphicFramePr>
        <p:xfrm>
          <a:off x="4572000" y="4772841"/>
          <a:ext cx="1955800" cy="406400"/>
        </p:xfrm>
        <a:graphic>
          <a:graphicData uri="http://schemas.openxmlformats.org/presentationml/2006/ole">
            <p:oleObj spid="_x0000_s1034" name="Equation" r:id="rId4" imgW="1947240" imgH="393120" progId="Equation.3">
              <p:embed/>
            </p:oleObj>
          </a:graphicData>
        </a:graphic>
      </p:graphicFrame>
    </p:spTree>
    <p:extLst>
      <p:ext uri="{BB962C8B-B14F-4D97-AF65-F5344CB8AC3E}">
        <p14:creationId xmlns:p14="http://schemas.microsoft.com/office/powerpoint/2010/main" xmlns="" val="7652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 y="74680"/>
            <a:ext cx="7089129" cy="656665"/>
          </a:xfrm>
        </p:spPr>
        <p:txBody>
          <a:bodyPr/>
          <a:lstStyle/>
          <a:p>
            <a:r>
              <a:rPr lang="en-US" dirty="0" smtClean="0"/>
              <a:t>Graphing Motion Capture Data</a:t>
            </a:r>
            <a:endParaRPr lang="en-US" dirty="0"/>
          </a:p>
        </p:txBody>
      </p:sp>
      <p:pic>
        <p:nvPicPr>
          <p:cNvPr id="7" name="Picture 6" descr="hsphysics_4a_velocity_8.jpg"/>
          <p:cNvPicPr>
            <a:picLocks noChangeAspect="1"/>
          </p:cNvPicPr>
          <p:nvPr/>
        </p:nvPicPr>
        <p:blipFill rotWithShape="1">
          <a:blip r:embed="rId4">
            <a:extLst>
              <a:ext uri="{28A0092B-C50C-407E-A947-70E740481C1C}">
                <a14:useLocalDpi xmlns:a14="http://schemas.microsoft.com/office/drawing/2010/main" xmlns="" val="0"/>
              </a:ext>
            </a:extLst>
          </a:blip>
          <a:srcRect t="15906" r="32241" b="6360"/>
          <a:stretch/>
        </p:blipFill>
        <p:spPr>
          <a:xfrm>
            <a:off x="4505686" y="4210516"/>
            <a:ext cx="4261422" cy="2548702"/>
          </a:xfrm>
          <a:prstGeom prst="rect">
            <a:avLst/>
          </a:prstGeom>
        </p:spPr>
      </p:pic>
      <p:sp>
        <p:nvSpPr>
          <p:cNvPr id="6" name="TextBox 5"/>
          <p:cNvSpPr txBox="1"/>
          <p:nvPr/>
        </p:nvSpPr>
        <p:spPr>
          <a:xfrm>
            <a:off x="3393501" y="1805671"/>
            <a:ext cx="1214458" cy="307777"/>
          </a:xfrm>
          <a:prstGeom prst="rect">
            <a:avLst/>
          </a:prstGeom>
          <a:noFill/>
        </p:spPr>
        <p:txBody>
          <a:bodyPr wrap="none" rtlCol="0">
            <a:spAutoFit/>
          </a:bodyPr>
          <a:lstStyle/>
          <a:p>
            <a:r>
              <a:rPr lang="en-US" sz="1400" dirty="0" smtClean="0">
                <a:latin typeface="Garamond"/>
                <a:cs typeface="Garamond"/>
              </a:rPr>
              <a:t>Velocity (mph)</a:t>
            </a:r>
            <a:endParaRPr lang="en-US" sz="1400" dirty="0">
              <a:latin typeface="Garamond"/>
              <a:cs typeface="Garamond"/>
            </a:endParaRPr>
          </a:p>
        </p:txBody>
      </p:sp>
      <p:sp>
        <p:nvSpPr>
          <p:cNvPr id="8" name="TextBox 7"/>
          <p:cNvSpPr txBox="1"/>
          <p:nvPr/>
        </p:nvSpPr>
        <p:spPr>
          <a:xfrm>
            <a:off x="6324739" y="3739485"/>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sp>
        <p:nvSpPr>
          <p:cNvPr id="9" name="TextBox 8"/>
          <p:cNvSpPr txBox="1"/>
          <p:nvPr/>
        </p:nvSpPr>
        <p:spPr>
          <a:xfrm>
            <a:off x="2925550" y="5123618"/>
            <a:ext cx="1682409" cy="307777"/>
          </a:xfrm>
          <a:prstGeom prst="rect">
            <a:avLst/>
          </a:prstGeom>
          <a:noFill/>
        </p:spPr>
        <p:txBody>
          <a:bodyPr wrap="none" rtlCol="0">
            <a:spAutoFit/>
          </a:bodyPr>
          <a:lstStyle/>
          <a:p>
            <a:r>
              <a:rPr lang="en-US" sz="1400" dirty="0" smtClean="0">
                <a:latin typeface="Garamond"/>
                <a:cs typeface="Garamond"/>
              </a:rPr>
              <a:t>Acceleration (mph/s)</a:t>
            </a:r>
            <a:endParaRPr lang="en-US" sz="1400" dirty="0">
              <a:latin typeface="Garamond"/>
              <a:cs typeface="Garamond"/>
            </a:endParaRPr>
          </a:p>
        </p:txBody>
      </p:sp>
      <p:sp>
        <p:nvSpPr>
          <p:cNvPr id="10" name="TextBox 9"/>
          <p:cNvSpPr txBox="1"/>
          <p:nvPr/>
        </p:nvSpPr>
        <p:spPr>
          <a:xfrm>
            <a:off x="6324739" y="6451441"/>
            <a:ext cx="764389" cy="307777"/>
          </a:xfrm>
          <a:prstGeom prst="rect">
            <a:avLst/>
          </a:prstGeom>
          <a:noFill/>
        </p:spPr>
        <p:txBody>
          <a:bodyPr wrap="none" rtlCol="0">
            <a:spAutoFit/>
          </a:bodyPr>
          <a:lstStyle/>
          <a:p>
            <a:r>
              <a:rPr lang="en-US" sz="1400" dirty="0" smtClean="0">
                <a:latin typeface="Garamond"/>
                <a:cs typeface="Garamond"/>
              </a:rPr>
              <a:t>Time (s)</a:t>
            </a:r>
            <a:endParaRPr lang="en-US" sz="1400" dirty="0">
              <a:latin typeface="Garamond"/>
              <a:cs typeface="Garamond"/>
            </a:endParaRPr>
          </a:p>
        </p:txBody>
      </p:sp>
      <p:pic>
        <p:nvPicPr>
          <p:cNvPr id="5" name="Picture 4" descr="Screen Shot 2012-11-14 at 9.00.45 A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96991" y="6137599"/>
            <a:ext cx="232130" cy="225096"/>
          </a:xfrm>
          <a:prstGeom prst="rect">
            <a:avLst/>
          </a:prstGeom>
        </p:spPr>
      </p:pic>
      <p:sp>
        <p:nvSpPr>
          <p:cNvPr id="11" name="Rectangle 10"/>
          <p:cNvSpPr/>
          <p:nvPr/>
        </p:nvSpPr>
        <p:spPr>
          <a:xfrm>
            <a:off x="4696991" y="6451441"/>
            <a:ext cx="232130" cy="2268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xmlns="" val="2492321118"/>
              </p:ext>
            </p:extLst>
          </p:nvPr>
        </p:nvGraphicFramePr>
        <p:xfrm>
          <a:off x="481054" y="1520419"/>
          <a:ext cx="2382876" cy="4023360"/>
        </p:xfrm>
        <a:graphic>
          <a:graphicData uri="http://schemas.openxmlformats.org/drawingml/2006/table">
            <a:tbl>
              <a:tblPr firstRow="1" bandRow="1">
                <a:tableStyleId>{1FECB4D8-DB02-4DC6-A0A2-4F2EBAE1DC90}</a:tableStyleId>
              </a:tblPr>
              <a:tblGrid>
                <a:gridCol w="925730"/>
                <a:gridCol w="1457146"/>
              </a:tblGrid>
              <a:tr h="288289">
                <a:tc>
                  <a:txBody>
                    <a:bodyPr/>
                    <a:lstStyle/>
                    <a:p>
                      <a:pPr algn="ctr"/>
                      <a:r>
                        <a:rPr lang="en-US" sz="1600" dirty="0" smtClean="0">
                          <a:solidFill>
                            <a:schemeClr val="tx1"/>
                          </a:solidFill>
                          <a:latin typeface="Garamond"/>
                          <a:cs typeface="Garamond"/>
                        </a:rPr>
                        <a:t>Time (s)</a:t>
                      </a:r>
                      <a:endParaRPr lang="en-US" sz="1600" dirty="0">
                        <a:solidFill>
                          <a:schemeClr val="tx1"/>
                        </a:solidFill>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solidFill>
                            <a:schemeClr val="tx1"/>
                          </a:solidFill>
                          <a:latin typeface="Garamond"/>
                          <a:cs typeface="Garamond"/>
                        </a:rPr>
                        <a:t>Velocity (mph)</a:t>
                      </a:r>
                      <a:endParaRPr lang="en-US" sz="1600" dirty="0">
                        <a:solidFill>
                          <a:schemeClr val="tx1"/>
                        </a:solidFill>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0</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1</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3</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4</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82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5</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77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6</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72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67</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8</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9</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r h="288289">
                <a:tc>
                  <a:txBody>
                    <a:bodyPr/>
                    <a:lstStyle/>
                    <a:p>
                      <a:pPr algn="ctr"/>
                      <a:r>
                        <a:rPr lang="en-US" sz="1600" dirty="0" smtClean="0">
                          <a:latin typeface="Garamond"/>
                          <a:cs typeface="Garamond"/>
                        </a:rPr>
                        <a:t>10</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c>
                  <a:txBody>
                    <a:bodyPr/>
                    <a:lstStyle/>
                    <a:p>
                      <a:pPr algn="ctr"/>
                      <a:r>
                        <a:rPr lang="en-US" sz="1600" dirty="0" smtClean="0">
                          <a:latin typeface="Garamond"/>
                          <a:cs typeface="Garamond"/>
                        </a:rPr>
                        <a:t>62</a:t>
                      </a:r>
                      <a:endParaRPr lang="en-US" sz="1600" dirty="0">
                        <a:latin typeface="Garamond"/>
                        <a:cs typeface="Garamond"/>
                      </a:endParaRPr>
                    </a:p>
                  </a:txBody>
                  <a:tcPr>
                    <a:lnL w="12700" cap="flat" cmpd="sng" algn="ctr">
                      <a:solidFill>
                        <a:srgbClr val="C3D69B"/>
                      </a:solidFill>
                      <a:prstDash val="solid"/>
                      <a:round/>
                      <a:headEnd type="none" w="med" len="med"/>
                      <a:tailEnd type="none" w="med" len="med"/>
                    </a:lnL>
                    <a:lnR w="12700" cap="flat" cmpd="sng" algn="ctr">
                      <a:solidFill>
                        <a:srgbClr val="C3D69B"/>
                      </a:solidFill>
                      <a:prstDash val="solid"/>
                      <a:round/>
                      <a:headEnd type="none" w="med" len="med"/>
                      <a:tailEnd type="none" w="med" len="med"/>
                    </a:lnR>
                    <a:lnT w="12700" cap="flat" cmpd="sng" algn="ctr">
                      <a:solidFill>
                        <a:srgbClr val="C3D69B"/>
                      </a:solidFill>
                      <a:prstDash val="solid"/>
                      <a:round/>
                      <a:headEnd type="none" w="med" len="med"/>
                      <a:tailEnd type="none" w="med" len="med"/>
                    </a:lnT>
                    <a:lnB w="12700" cap="flat" cmpd="sng" algn="ctr">
                      <a:solidFill>
                        <a:srgbClr val="C3D69B"/>
                      </a:solidFill>
                      <a:prstDash val="solid"/>
                      <a:round/>
                      <a:headEnd type="none" w="med" len="med"/>
                      <a:tailEnd type="none" w="med" len="med"/>
                    </a:lnB>
                  </a:tcPr>
                </a:tc>
              </a:tr>
            </a:tbl>
          </a:graphicData>
        </a:graphic>
      </p:graphicFrame>
      <p:grpSp>
        <p:nvGrpSpPr>
          <p:cNvPr id="17" name="Group 16"/>
          <p:cNvGrpSpPr/>
          <p:nvPr/>
        </p:nvGrpSpPr>
        <p:grpSpPr>
          <a:xfrm>
            <a:off x="4607959" y="1336168"/>
            <a:ext cx="3862326" cy="2642356"/>
            <a:chOff x="4607959" y="1336168"/>
            <a:chExt cx="3862326" cy="2642356"/>
          </a:xfrm>
        </p:grpSpPr>
        <p:pic>
          <p:nvPicPr>
            <p:cNvPr id="2" name="Picture 1" descr="hsphysics_4a_velocity_7.jpg"/>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t="11223" r="27218"/>
            <a:stretch/>
          </p:blipFill>
          <p:spPr>
            <a:xfrm>
              <a:off x="4607959" y="1336168"/>
              <a:ext cx="3862326" cy="2642356"/>
            </a:xfrm>
            <a:prstGeom prst="rect">
              <a:avLst/>
            </a:prstGeom>
          </p:spPr>
        </p:pic>
        <p:sp>
          <p:nvSpPr>
            <p:cNvPr id="13" name="Rectangle 12"/>
            <p:cNvSpPr/>
            <p:nvPr/>
          </p:nvSpPr>
          <p:spPr>
            <a:xfrm>
              <a:off x="4968742" y="3498185"/>
              <a:ext cx="162058" cy="2006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013415" y="3421985"/>
              <a:ext cx="0" cy="200652"/>
            </a:xfrm>
            <a:prstGeom prst="line">
              <a:avLst/>
            </a:prstGeom>
            <a:ln w="6350" cmpd="sng">
              <a:solidFill>
                <a:srgbClr val="00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6200000">
              <a:off x="5113247" y="3523585"/>
              <a:ext cx="0" cy="200652"/>
            </a:xfrm>
            <a:prstGeom prst="line">
              <a:avLst/>
            </a:prstGeom>
            <a:ln w="6350" cmpd="sng">
              <a:solidFill>
                <a:srgbClr val="000000"/>
              </a:solidFill>
            </a:ln>
          </p:spPr>
          <p:style>
            <a:lnRef idx="1">
              <a:schemeClr val="dk1"/>
            </a:lnRef>
            <a:fillRef idx="0">
              <a:schemeClr val="dk1"/>
            </a:fillRef>
            <a:effectRef idx="0">
              <a:schemeClr val="dk1"/>
            </a:effectRef>
            <a:fontRef idx="minor">
              <a:schemeClr val="tx1"/>
            </a:fontRef>
          </p:style>
        </p:cxnSp>
      </p:grpSp>
      <p:graphicFrame>
        <p:nvGraphicFramePr>
          <p:cNvPr id="18" name="Object 17"/>
          <p:cNvGraphicFramePr>
            <a:graphicFrameLocks noChangeAspect="1"/>
          </p:cNvGraphicFramePr>
          <p:nvPr>
            <p:extLst>
              <p:ext uri="{D42A27DB-BD31-4B8C-83A1-F6EECF244321}">
                <p14:modId xmlns:p14="http://schemas.microsoft.com/office/powerpoint/2010/main" xmlns="" val="4184004648"/>
              </p:ext>
            </p:extLst>
          </p:nvPr>
        </p:nvGraphicFramePr>
        <p:xfrm>
          <a:off x="2952962" y="2527401"/>
          <a:ext cx="1744029" cy="362396"/>
        </p:xfrm>
        <a:graphic>
          <a:graphicData uri="http://schemas.openxmlformats.org/presentationml/2006/ole">
            <p:oleObj spid="_x0000_s2055" name="Equation" r:id="rId7" imgW="1947240" imgH="393120" progId="Equation.3">
              <p:embed/>
            </p:oleObj>
          </a:graphicData>
        </a:graphic>
      </p:graphicFrame>
    </p:spTree>
    <p:extLst>
      <p:ext uri="{BB962C8B-B14F-4D97-AF65-F5344CB8AC3E}">
        <p14:creationId xmlns:p14="http://schemas.microsoft.com/office/powerpoint/2010/main" xmlns="" val="30764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Learning </a:t>
            </a:r>
            <a:r>
              <a:rPr lang="en-US" dirty="0" smtClean="0"/>
              <a:t>Objectives</a:t>
            </a:r>
          </a:p>
          <a:p>
            <a:r>
              <a:rPr lang="en-US" dirty="0" smtClean="0"/>
              <a:t>Understand and interpret graphs related to motion</a:t>
            </a:r>
          </a:p>
          <a:p>
            <a:r>
              <a:rPr lang="en-US" dirty="0" smtClean="0"/>
              <a:t>Understand the relationship between the graphs of position, velocity, and acceleration</a:t>
            </a:r>
          </a:p>
          <a:p>
            <a:r>
              <a:rPr lang="en-US" dirty="0" smtClean="0"/>
              <a:t>List examples of real-time technology used to capture motion</a:t>
            </a:r>
            <a:endParaRPr lang="en-US" dirty="0"/>
          </a:p>
        </p:txBody>
      </p:sp>
      <p:sp>
        <p:nvSpPr>
          <p:cNvPr id="3" name="Text Placeholder 2"/>
          <p:cNvSpPr>
            <a:spLocks noGrp="1"/>
          </p:cNvSpPr>
          <p:nvPr>
            <p:ph type="body" sz="quarter" idx="11"/>
          </p:nvPr>
        </p:nvSpPr>
        <p:spPr/>
        <p:txBody>
          <a:bodyPr/>
          <a:lstStyle/>
          <a:p>
            <a:r>
              <a:rPr lang="en-US" dirty="0" smtClean="0"/>
              <a:t>Motion Graphs</a:t>
            </a:r>
            <a:endParaRPr lang="en-US" dirty="0"/>
          </a:p>
        </p:txBody>
      </p:sp>
    </p:spTree>
    <p:extLst>
      <p:ext uri="{BB962C8B-B14F-4D97-AF65-F5344CB8AC3E}">
        <p14:creationId xmlns:p14="http://schemas.microsoft.com/office/powerpoint/2010/main" xmlns="" val="295826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Learning </a:t>
            </a:r>
            <a:r>
              <a:rPr lang="en-US" dirty="0" smtClean="0"/>
              <a:t>Objectives</a:t>
            </a:r>
          </a:p>
          <a:p>
            <a:r>
              <a:rPr lang="en-US" dirty="0" smtClean="0"/>
              <a:t>Understand and interpret graphs related to motion</a:t>
            </a:r>
          </a:p>
          <a:p>
            <a:r>
              <a:rPr lang="en-US" dirty="0" smtClean="0"/>
              <a:t>Understand the relationship between the graphs of position, velocity, and acceleration</a:t>
            </a:r>
          </a:p>
          <a:p>
            <a:r>
              <a:rPr lang="en-US" dirty="0" smtClean="0"/>
              <a:t>List examples of real-time motion capture technology</a:t>
            </a:r>
            <a:endParaRPr lang="en-US" dirty="0"/>
          </a:p>
        </p:txBody>
      </p:sp>
      <p:sp>
        <p:nvSpPr>
          <p:cNvPr id="3" name="Text Placeholder 2"/>
          <p:cNvSpPr>
            <a:spLocks noGrp="1"/>
          </p:cNvSpPr>
          <p:nvPr>
            <p:ph type="body" sz="quarter" idx="11"/>
          </p:nvPr>
        </p:nvSpPr>
        <p:spPr/>
        <p:txBody>
          <a:bodyPr/>
          <a:lstStyle/>
          <a:p>
            <a:r>
              <a:rPr lang="en-US" dirty="0" smtClean="0"/>
              <a:t>Motion Graphs</a:t>
            </a:r>
            <a:endParaRPr lang="en-US" dirty="0"/>
          </a:p>
        </p:txBody>
      </p:sp>
    </p:spTree>
    <p:extLst>
      <p:ext uri="{BB962C8B-B14F-4D97-AF65-F5344CB8AC3E}">
        <p14:creationId xmlns:p14="http://schemas.microsoft.com/office/powerpoint/2010/main" xmlns="" val="240248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smtClean="0"/>
              <a:t>Independent variable</a:t>
            </a:r>
            <a:r>
              <a:rPr lang="en-US" dirty="0" smtClean="0"/>
              <a:t> – the variable that does not depend on another variable</a:t>
            </a:r>
          </a:p>
          <a:p>
            <a:pPr lvl="1"/>
            <a:r>
              <a:rPr lang="en-US" dirty="0" smtClean="0"/>
              <a:t>Time</a:t>
            </a:r>
          </a:p>
          <a:p>
            <a:r>
              <a:rPr lang="en-US" u="sng" dirty="0" smtClean="0"/>
              <a:t>Dependent variable</a:t>
            </a:r>
            <a:r>
              <a:rPr lang="en-US" dirty="0" smtClean="0"/>
              <a:t> – the variable that will be studied for change based on the independent variable</a:t>
            </a:r>
          </a:p>
          <a:p>
            <a:pPr lvl="1"/>
            <a:r>
              <a:rPr lang="en-US" dirty="0" smtClean="0"/>
              <a:t>Position</a:t>
            </a:r>
          </a:p>
          <a:p>
            <a:pPr lvl="1"/>
            <a:r>
              <a:rPr lang="en-US" dirty="0" smtClean="0"/>
              <a:t>Velocity</a:t>
            </a:r>
          </a:p>
          <a:p>
            <a:pPr lvl="1"/>
            <a:r>
              <a:rPr lang="en-US" dirty="0" smtClean="0"/>
              <a:t>Acceleration</a:t>
            </a:r>
          </a:p>
        </p:txBody>
      </p:sp>
      <p:sp>
        <p:nvSpPr>
          <p:cNvPr id="3" name="Text Placeholder 2"/>
          <p:cNvSpPr>
            <a:spLocks noGrp="1"/>
          </p:cNvSpPr>
          <p:nvPr>
            <p:ph type="body" sz="quarter" idx="11"/>
          </p:nvPr>
        </p:nvSpPr>
        <p:spPr/>
        <p:txBody>
          <a:bodyPr/>
          <a:lstStyle/>
          <a:p>
            <a:r>
              <a:rPr lang="en-US" dirty="0" smtClean="0"/>
              <a:t>Variables</a:t>
            </a:r>
            <a:endParaRPr lang="en-US" dirty="0"/>
          </a:p>
        </p:txBody>
      </p:sp>
    </p:spTree>
    <p:extLst>
      <p:ext uri="{BB962C8B-B14F-4D97-AF65-F5344CB8AC3E}">
        <p14:creationId xmlns:p14="http://schemas.microsoft.com/office/powerpoint/2010/main" xmlns="" val="392349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sphysics_4a_cartesiancoordinat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70052" y="2907809"/>
            <a:ext cx="4147941" cy="3802279"/>
          </a:xfrm>
          <a:prstGeom prst="rect">
            <a:avLst/>
          </a:prstGeom>
        </p:spPr>
      </p:pic>
      <p:sp>
        <p:nvSpPr>
          <p:cNvPr id="2" name="Text Placeholder 1"/>
          <p:cNvSpPr>
            <a:spLocks noGrp="1"/>
          </p:cNvSpPr>
          <p:nvPr>
            <p:ph type="body" sz="quarter" idx="10"/>
          </p:nvPr>
        </p:nvSpPr>
        <p:spPr/>
        <p:txBody>
          <a:bodyPr/>
          <a:lstStyle/>
          <a:p>
            <a:r>
              <a:rPr lang="en-US" dirty="0" smtClean="0"/>
              <a:t>Graphs</a:t>
            </a:r>
            <a:r>
              <a:rPr lang="en-US" dirty="0"/>
              <a:t> </a:t>
            </a:r>
            <a:r>
              <a:rPr lang="en-US" dirty="0" smtClean="0"/>
              <a:t>represent the relationship between variables</a:t>
            </a:r>
          </a:p>
          <a:p>
            <a:pPr lvl="1"/>
            <a:r>
              <a:rPr lang="en-US" dirty="0" smtClean="0"/>
              <a:t>Independent variable on the x-axis</a:t>
            </a:r>
          </a:p>
          <a:p>
            <a:pPr lvl="1"/>
            <a:r>
              <a:rPr lang="en-US" dirty="0" smtClean="0"/>
              <a:t>Dependent variable on the y-axis</a:t>
            </a:r>
            <a:endParaRPr lang="en-US" dirty="0"/>
          </a:p>
        </p:txBody>
      </p:sp>
      <p:sp>
        <p:nvSpPr>
          <p:cNvPr id="3" name="Text Placeholder 2"/>
          <p:cNvSpPr>
            <a:spLocks noGrp="1"/>
          </p:cNvSpPr>
          <p:nvPr>
            <p:ph type="body" sz="quarter" idx="11"/>
          </p:nvPr>
        </p:nvSpPr>
        <p:spPr/>
        <p:txBody>
          <a:bodyPr/>
          <a:lstStyle/>
          <a:p>
            <a:r>
              <a:rPr lang="en-US" dirty="0" smtClean="0"/>
              <a:t>Graphs</a:t>
            </a:r>
            <a:endParaRPr lang="en-US" dirty="0"/>
          </a:p>
        </p:txBody>
      </p:sp>
    </p:spTree>
    <p:extLst>
      <p:ext uri="{BB962C8B-B14F-4D97-AF65-F5344CB8AC3E}">
        <p14:creationId xmlns:p14="http://schemas.microsoft.com/office/powerpoint/2010/main" xmlns="" val="3016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physics_4a_position_1.jpg"/>
          <p:cNvPicPr>
            <a:picLocks noChangeAspect="1"/>
          </p:cNvPicPr>
          <p:nvPr/>
        </p:nvPicPr>
        <p:blipFill rotWithShape="1">
          <a:blip r:embed="rId3">
            <a:extLst>
              <a:ext uri="{28A0092B-C50C-407E-A947-70E740481C1C}">
                <a14:useLocalDpi xmlns:a14="http://schemas.microsoft.com/office/drawing/2010/main" xmlns="" val="0"/>
              </a:ext>
            </a:extLst>
          </a:blip>
          <a:srcRect t="6293" r="24785"/>
          <a:stretch/>
        </p:blipFill>
        <p:spPr>
          <a:xfrm>
            <a:off x="2346750" y="1940697"/>
            <a:ext cx="4169760" cy="4203357"/>
          </a:xfrm>
          <a:prstGeom prst="rect">
            <a:avLst/>
          </a:prstGeom>
        </p:spPr>
      </p:pic>
      <p:sp>
        <p:nvSpPr>
          <p:cNvPr id="2" name="Text Placeholder 1"/>
          <p:cNvSpPr>
            <a:spLocks noGrp="1"/>
          </p:cNvSpPr>
          <p:nvPr>
            <p:ph type="body" sz="quarter" idx="10"/>
          </p:nvPr>
        </p:nvSpPr>
        <p:spPr/>
        <p:txBody>
          <a:bodyPr/>
          <a:lstStyle/>
          <a:p>
            <a:r>
              <a:rPr lang="en-US" sz="2400" u="sng" dirty="0" smtClean="0"/>
              <a:t>Position graph </a:t>
            </a:r>
            <a:r>
              <a:rPr lang="en-US" sz="2400" dirty="0" smtClean="0"/>
              <a:t>– displays location relative to an origin through time</a:t>
            </a:r>
          </a:p>
          <a:p>
            <a:pPr marL="457200" lvl="1" indent="0">
              <a:buNone/>
            </a:pPr>
            <a:endParaRPr lang="en-US" dirty="0"/>
          </a:p>
        </p:txBody>
      </p:sp>
      <p:sp>
        <p:nvSpPr>
          <p:cNvPr id="3" name="Text Placeholder 2"/>
          <p:cNvSpPr>
            <a:spLocks noGrp="1"/>
          </p:cNvSpPr>
          <p:nvPr>
            <p:ph type="body" sz="quarter" idx="11"/>
          </p:nvPr>
        </p:nvSpPr>
        <p:spPr/>
        <p:txBody>
          <a:bodyPr/>
          <a:lstStyle/>
          <a:p>
            <a:r>
              <a:rPr lang="en-US" dirty="0" smtClean="0"/>
              <a:t>Position Graphs</a:t>
            </a:r>
            <a:endParaRPr lang="en-US" dirty="0"/>
          </a:p>
        </p:txBody>
      </p:sp>
      <p:sp>
        <p:nvSpPr>
          <p:cNvPr id="5" name="TextBox 4"/>
          <p:cNvSpPr txBox="1"/>
          <p:nvPr/>
        </p:nvSpPr>
        <p:spPr>
          <a:xfrm>
            <a:off x="1366448" y="3041497"/>
            <a:ext cx="1164101" cy="338554"/>
          </a:xfrm>
          <a:prstGeom prst="rect">
            <a:avLst/>
          </a:prstGeom>
          <a:noFill/>
        </p:spPr>
        <p:txBody>
          <a:bodyPr wrap="none" rtlCol="0">
            <a:spAutoFit/>
          </a:bodyPr>
          <a:lstStyle/>
          <a:p>
            <a:r>
              <a:rPr lang="en-US" sz="1600" dirty="0">
                <a:latin typeface="Garamond"/>
                <a:cs typeface="Garamond"/>
              </a:rPr>
              <a:t>Position (m)</a:t>
            </a:r>
          </a:p>
        </p:txBody>
      </p:sp>
      <p:sp>
        <p:nvSpPr>
          <p:cNvPr id="6" name="TextBox 5"/>
          <p:cNvSpPr txBox="1"/>
          <p:nvPr/>
        </p:nvSpPr>
        <p:spPr>
          <a:xfrm>
            <a:off x="4146406" y="6120860"/>
            <a:ext cx="847207" cy="338554"/>
          </a:xfrm>
          <a:prstGeom prst="rect">
            <a:avLst/>
          </a:prstGeom>
          <a:noFill/>
        </p:spPr>
        <p:txBody>
          <a:bodyPr wrap="none" rtlCol="0">
            <a:spAutoFit/>
          </a:bodyPr>
          <a:lstStyle/>
          <a:p>
            <a:r>
              <a:rPr lang="en-US" sz="1600" dirty="0" smtClean="0">
                <a:latin typeface="Garamond"/>
                <a:cs typeface="Garamond"/>
              </a:rPr>
              <a:t>Time (s)</a:t>
            </a:r>
            <a:endParaRPr lang="en-US" sz="1600" dirty="0">
              <a:latin typeface="Garamond"/>
              <a:cs typeface="Garamond"/>
            </a:endParaRPr>
          </a:p>
        </p:txBody>
      </p:sp>
    </p:spTree>
    <p:extLst>
      <p:ext uri="{BB962C8B-B14F-4D97-AF65-F5344CB8AC3E}">
        <p14:creationId xmlns:p14="http://schemas.microsoft.com/office/powerpoint/2010/main" xmlns="" val="41987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u="sng" dirty="0" smtClean="0"/>
              <a:t>Velocity graph</a:t>
            </a:r>
            <a:r>
              <a:rPr lang="en-US" sz="2400" dirty="0" smtClean="0"/>
              <a:t> – displays the rate of change in position through time</a:t>
            </a:r>
            <a:endParaRPr lang="en-US" sz="2400" dirty="0"/>
          </a:p>
        </p:txBody>
      </p:sp>
      <p:sp>
        <p:nvSpPr>
          <p:cNvPr id="3" name="Text Placeholder 2"/>
          <p:cNvSpPr>
            <a:spLocks noGrp="1"/>
          </p:cNvSpPr>
          <p:nvPr>
            <p:ph type="body" sz="quarter" idx="11"/>
          </p:nvPr>
        </p:nvSpPr>
        <p:spPr/>
        <p:txBody>
          <a:bodyPr/>
          <a:lstStyle/>
          <a:p>
            <a:r>
              <a:rPr lang="en-US" dirty="0" smtClean="0"/>
              <a:t>Velocity Graphs</a:t>
            </a:r>
            <a:endParaRPr lang="en-US" dirty="0"/>
          </a:p>
        </p:txBody>
      </p:sp>
      <p:pic>
        <p:nvPicPr>
          <p:cNvPr id="4" name="Picture 3" descr="hsphysics_4a_velocity_1.jpg"/>
          <p:cNvPicPr>
            <a:picLocks noChangeAspect="1"/>
          </p:cNvPicPr>
          <p:nvPr/>
        </p:nvPicPr>
        <p:blipFill rotWithShape="1">
          <a:blip r:embed="rId3">
            <a:extLst>
              <a:ext uri="{28A0092B-C50C-407E-A947-70E740481C1C}">
                <a14:useLocalDpi xmlns:a14="http://schemas.microsoft.com/office/drawing/2010/main" xmlns="" val="0"/>
              </a:ext>
            </a:extLst>
          </a:blip>
          <a:srcRect t="11305" r="27009"/>
          <a:stretch/>
        </p:blipFill>
        <p:spPr>
          <a:xfrm>
            <a:off x="1784682" y="2205947"/>
            <a:ext cx="5570653" cy="3858399"/>
          </a:xfrm>
          <a:prstGeom prst="rect">
            <a:avLst/>
          </a:prstGeom>
        </p:spPr>
      </p:pic>
      <p:sp>
        <p:nvSpPr>
          <p:cNvPr id="5" name="TextBox 4"/>
          <p:cNvSpPr txBox="1"/>
          <p:nvPr/>
        </p:nvSpPr>
        <p:spPr>
          <a:xfrm>
            <a:off x="719040" y="3022626"/>
            <a:ext cx="1329611" cy="338554"/>
          </a:xfrm>
          <a:prstGeom prst="rect">
            <a:avLst/>
          </a:prstGeom>
          <a:noFill/>
        </p:spPr>
        <p:txBody>
          <a:bodyPr wrap="none" rtlCol="0">
            <a:spAutoFit/>
          </a:bodyPr>
          <a:lstStyle/>
          <a:p>
            <a:r>
              <a:rPr lang="en-US" sz="1600" dirty="0" smtClean="0">
                <a:latin typeface="Garamond"/>
                <a:cs typeface="Garamond"/>
              </a:rPr>
              <a:t>Velocity (m/s)</a:t>
            </a:r>
            <a:endParaRPr lang="en-US" sz="1600" dirty="0">
              <a:latin typeface="Garamond"/>
              <a:cs typeface="Garamond"/>
            </a:endParaRPr>
          </a:p>
        </p:txBody>
      </p:sp>
      <p:sp>
        <p:nvSpPr>
          <p:cNvPr id="6" name="TextBox 5"/>
          <p:cNvSpPr txBox="1"/>
          <p:nvPr/>
        </p:nvSpPr>
        <p:spPr>
          <a:xfrm>
            <a:off x="4146405" y="6064346"/>
            <a:ext cx="847207" cy="338554"/>
          </a:xfrm>
          <a:prstGeom prst="rect">
            <a:avLst/>
          </a:prstGeom>
          <a:noFill/>
        </p:spPr>
        <p:txBody>
          <a:bodyPr wrap="none" rtlCol="0">
            <a:spAutoFit/>
          </a:bodyPr>
          <a:lstStyle/>
          <a:p>
            <a:r>
              <a:rPr lang="en-US" sz="1600" dirty="0" smtClean="0">
                <a:latin typeface="Garamond"/>
                <a:cs typeface="Garamond"/>
              </a:rPr>
              <a:t>Time (s)</a:t>
            </a:r>
            <a:endParaRPr lang="en-US" sz="1600" dirty="0">
              <a:latin typeface="Garamond"/>
              <a:cs typeface="Garamond"/>
            </a:endParaRPr>
          </a:p>
        </p:txBody>
      </p:sp>
    </p:spTree>
    <p:extLst>
      <p:ext uri="{BB962C8B-B14F-4D97-AF65-F5344CB8AC3E}">
        <p14:creationId xmlns:p14="http://schemas.microsoft.com/office/powerpoint/2010/main" xmlns="" val="19497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u="sng" dirty="0"/>
              <a:t>Velocity graph</a:t>
            </a:r>
            <a:r>
              <a:rPr lang="en-US" sz="2400" dirty="0"/>
              <a:t> – displays the rate of change in position through time</a:t>
            </a:r>
          </a:p>
        </p:txBody>
      </p:sp>
      <p:sp>
        <p:nvSpPr>
          <p:cNvPr id="3" name="Text Placeholder 2"/>
          <p:cNvSpPr>
            <a:spLocks noGrp="1"/>
          </p:cNvSpPr>
          <p:nvPr>
            <p:ph type="body" sz="quarter" idx="11"/>
          </p:nvPr>
        </p:nvSpPr>
        <p:spPr/>
        <p:txBody>
          <a:bodyPr/>
          <a:lstStyle/>
          <a:p>
            <a:r>
              <a:rPr lang="en-US" dirty="0" smtClean="0"/>
              <a:t>Velocity Graphs</a:t>
            </a:r>
            <a:endParaRPr lang="en-US" dirty="0"/>
          </a:p>
        </p:txBody>
      </p:sp>
      <p:pic>
        <p:nvPicPr>
          <p:cNvPr id="6" name="Picture 5" descr="hsphysics_4a_velocity_2.jpg"/>
          <p:cNvPicPr>
            <a:picLocks noChangeAspect="1"/>
          </p:cNvPicPr>
          <p:nvPr/>
        </p:nvPicPr>
        <p:blipFill rotWithShape="1">
          <a:blip r:embed="rId3">
            <a:extLst>
              <a:ext uri="{28A0092B-C50C-407E-A947-70E740481C1C}">
                <a14:useLocalDpi xmlns:a14="http://schemas.microsoft.com/office/drawing/2010/main" xmlns="" val="0"/>
              </a:ext>
            </a:extLst>
          </a:blip>
          <a:srcRect t="8159" r="27218"/>
          <a:stretch/>
        </p:blipFill>
        <p:spPr>
          <a:xfrm>
            <a:off x="2035951" y="2044588"/>
            <a:ext cx="4630940" cy="4665500"/>
          </a:xfrm>
          <a:prstGeom prst="rect">
            <a:avLst/>
          </a:prstGeom>
        </p:spPr>
      </p:pic>
      <p:sp>
        <p:nvSpPr>
          <p:cNvPr id="5" name="TextBox 4"/>
          <p:cNvSpPr txBox="1"/>
          <p:nvPr/>
        </p:nvSpPr>
        <p:spPr>
          <a:xfrm>
            <a:off x="719040" y="3022626"/>
            <a:ext cx="1329611" cy="338554"/>
          </a:xfrm>
          <a:prstGeom prst="rect">
            <a:avLst/>
          </a:prstGeom>
          <a:noFill/>
        </p:spPr>
        <p:txBody>
          <a:bodyPr wrap="none" rtlCol="0">
            <a:spAutoFit/>
          </a:bodyPr>
          <a:lstStyle/>
          <a:p>
            <a:r>
              <a:rPr lang="en-US" sz="1600" dirty="0" smtClean="0">
                <a:latin typeface="Garamond"/>
                <a:cs typeface="Garamond"/>
              </a:rPr>
              <a:t>Velocity (m/s)</a:t>
            </a:r>
            <a:endParaRPr lang="en-US" sz="1600" dirty="0">
              <a:latin typeface="Garamond"/>
              <a:cs typeface="Garamond"/>
            </a:endParaRPr>
          </a:p>
        </p:txBody>
      </p:sp>
      <p:sp>
        <p:nvSpPr>
          <p:cNvPr id="7" name="TextBox 6"/>
          <p:cNvSpPr txBox="1"/>
          <p:nvPr/>
        </p:nvSpPr>
        <p:spPr>
          <a:xfrm>
            <a:off x="4146405" y="6402900"/>
            <a:ext cx="847207" cy="338554"/>
          </a:xfrm>
          <a:prstGeom prst="rect">
            <a:avLst/>
          </a:prstGeom>
          <a:noFill/>
        </p:spPr>
        <p:txBody>
          <a:bodyPr wrap="none" rtlCol="0">
            <a:spAutoFit/>
          </a:bodyPr>
          <a:lstStyle/>
          <a:p>
            <a:r>
              <a:rPr lang="en-US" sz="1600" dirty="0" smtClean="0">
                <a:latin typeface="Garamond"/>
                <a:cs typeface="Garamond"/>
              </a:rPr>
              <a:t>Time (s)</a:t>
            </a:r>
            <a:endParaRPr lang="en-US" sz="1600" dirty="0">
              <a:latin typeface="Garamond"/>
              <a:cs typeface="Garamond"/>
            </a:endParaRPr>
          </a:p>
        </p:txBody>
      </p:sp>
    </p:spTree>
    <p:extLst>
      <p:ext uri="{BB962C8B-B14F-4D97-AF65-F5344CB8AC3E}">
        <p14:creationId xmlns:p14="http://schemas.microsoft.com/office/powerpoint/2010/main" xmlns="" val="13804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200" u="sng" dirty="0" smtClean="0"/>
              <a:t>Acceleration graph</a:t>
            </a:r>
            <a:r>
              <a:rPr lang="en-US" sz="2200" dirty="0" smtClean="0"/>
              <a:t> – displays the rate of change in velocity through time</a:t>
            </a:r>
            <a:endParaRPr lang="en-US" sz="2200" dirty="0"/>
          </a:p>
        </p:txBody>
      </p:sp>
      <p:sp>
        <p:nvSpPr>
          <p:cNvPr id="3" name="Text Placeholder 2"/>
          <p:cNvSpPr>
            <a:spLocks noGrp="1"/>
          </p:cNvSpPr>
          <p:nvPr>
            <p:ph type="body" sz="quarter" idx="11"/>
          </p:nvPr>
        </p:nvSpPr>
        <p:spPr/>
        <p:txBody>
          <a:bodyPr/>
          <a:lstStyle/>
          <a:p>
            <a:r>
              <a:rPr lang="en-US" dirty="0" smtClean="0"/>
              <a:t>Acceleration Graphs</a:t>
            </a:r>
            <a:endParaRPr lang="en-US" dirty="0"/>
          </a:p>
        </p:txBody>
      </p:sp>
      <p:pic>
        <p:nvPicPr>
          <p:cNvPr id="4" name="Picture 3" descr="hsphysics_4a_acceleration_1.jpg"/>
          <p:cNvPicPr>
            <a:picLocks noChangeAspect="1"/>
          </p:cNvPicPr>
          <p:nvPr/>
        </p:nvPicPr>
        <p:blipFill rotWithShape="1">
          <a:blip r:embed="rId3">
            <a:extLst>
              <a:ext uri="{28A0092B-C50C-407E-A947-70E740481C1C}">
                <a14:useLocalDpi xmlns:a14="http://schemas.microsoft.com/office/drawing/2010/main" xmlns="" val="0"/>
              </a:ext>
            </a:extLst>
          </a:blip>
          <a:srcRect t="6749" r="31088"/>
          <a:stretch/>
        </p:blipFill>
        <p:spPr>
          <a:xfrm>
            <a:off x="2138833" y="2091378"/>
            <a:ext cx="4612241" cy="4618710"/>
          </a:xfrm>
          <a:prstGeom prst="rect">
            <a:avLst/>
          </a:prstGeom>
        </p:spPr>
      </p:pic>
      <p:sp>
        <p:nvSpPr>
          <p:cNvPr id="5" name="TextBox 4"/>
          <p:cNvSpPr txBox="1"/>
          <p:nvPr/>
        </p:nvSpPr>
        <p:spPr>
          <a:xfrm>
            <a:off x="685622" y="3022626"/>
            <a:ext cx="1785297" cy="338554"/>
          </a:xfrm>
          <a:prstGeom prst="rect">
            <a:avLst/>
          </a:prstGeom>
          <a:noFill/>
        </p:spPr>
        <p:txBody>
          <a:bodyPr wrap="none" rtlCol="0">
            <a:spAutoFit/>
          </a:bodyPr>
          <a:lstStyle/>
          <a:p>
            <a:r>
              <a:rPr lang="en-US" sz="1600" dirty="0" smtClean="0">
                <a:latin typeface="Garamond"/>
                <a:cs typeface="Garamond"/>
              </a:rPr>
              <a:t>Acceleration (m/s</a:t>
            </a:r>
            <a:r>
              <a:rPr lang="en-US" sz="1600" baseline="30000" dirty="0" smtClean="0">
                <a:latin typeface="Garamond"/>
                <a:cs typeface="Garamond"/>
              </a:rPr>
              <a:t>2 </a:t>
            </a:r>
            <a:r>
              <a:rPr lang="en-US" sz="1600" dirty="0" smtClean="0">
                <a:latin typeface="Garamond"/>
                <a:cs typeface="Garamond"/>
              </a:rPr>
              <a:t>)</a:t>
            </a:r>
            <a:endParaRPr lang="en-US" sz="1600" dirty="0">
              <a:latin typeface="Garamond"/>
              <a:cs typeface="Garamond"/>
            </a:endParaRPr>
          </a:p>
        </p:txBody>
      </p:sp>
      <p:sp>
        <p:nvSpPr>
          <p:cNvPr id="6" name="TextBox 5"/>
          <p:cNvSpPr txBox="1"/>
          <p:nvPr/>
        </p:nvSpPr>
        <p:spPr>
          <a:xfrm>
            <a:off x="4146405" y="6436324"/>
            <a:ext cx="847207" cy="338554"/>
          </a:xfrm>
          <a:prstGeom prst="rect">
            <a:avLst/>
          </a:prstGeom>
          <a:noFill/>
        </p:spPr>
        <p:txBody>
          <a:bodyPr wrap="none" rtlCol="0">
            <a:spAutoFit/>
          </a:bodyPr>
          <a:lstStyle/>
          <a:p>
            <a:r>
              <a:rPr lang="en-US" sz="1600" dirty="0" smtClean="0">
                <a:latin typeface="Garamond"/>
                <a:cs typeface="Garamond"/>
              </a:rPr>
              <a:t>Time (s)</a:t>
            </a:r>
            <a:endParaRPr lang="en-US" sz="1600" dirty="0">
              <a:latin typeface="Garamond"/>
              <a:cs typeface="Garamond"/>
            </a:endParaRPr>
          </a:p>
        </p:txBody>
      </p:sp>
    </p:spTree>
    <p:extLst>
      <p:ext uri="{BB962C8B-B14F-4D97-AF65-F5344CB8AC3E}">
        <p14:creationId xmlns:p14="http://schemas.microsoft.com/office/powerpoint/2010/main" xmlns="" val="19578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Notice the relationship between acceleration, velocity, and position graphs</a:t>
            </a:r>
            <a:endParaRPr lang="en-US" dirty="0"/>
          </a:p>
        </p:txBody>
      </p:sp>
      <p:sp>
        <p:nvSpPr>
          <p:cNvPr id="3" name="Text Placeholder 2"/>
          <p:cNvSpPr>
            <a:spLocks noGrp="1"/>
          </p:cNvSpPr>
          <p:nvPr>
            <p:ph type="body" sz="quarter" idx="11"/>
          </p:nvPr>
        </p:nvSpPr>
        <p:spPr/>
        <p:txBody>
          <a:bodyPr/>
          <a:lstStyle/>
          <a:p>
            <a:r>
              <a:rPr lang="en-US" dirty="0" smtClean="0"/>
              <a:t>Motion Graphs</a:t>
            </a:r>
            <a:endParaRPr lang="en-US" dirty="0"/>
          </a:p>
        </p:txBody>
      </p:sp>
      <p:pic>
        <p:nvPicPr>
          <p:cNvPr id="4" name="Picture 3" descr="HSPhysics_4B_GraphsCombine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13680" y="2463198"/>
            <a:ext cx="4638819" cy="4109273"/>
          </a:xfrm>
          <a:prstGeom prst="rect">
            <a:avLst/>
          </a:prstGeom>
        </p:spPr>
      </p:pic>
      <p:sp>
        <p:nvSpPr>
          <p:cNvPr id="5" name="Rectangle 4"/>
          <p:cNvSpPr/>
          <p:nvPr/>
        </p:nvSpPr>
        <p:spPr>
          <a:xfrm>
            <a:off x="3809658" y="2463198"/>
            <a:ext cx="1482690" cy="4109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68826" y="2463198"/>
            <a:ext cx="1583673" cy="4109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637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5" grpId="1" animBg="1"/>
      <p:bldP spid="6" grpId="0" animBg="1"/>
      <p:bldP spid="6" grpId="1" animBg="1"/>
    </p:bldLst>
  </p:timing>
</p:sld>
</file>

<file path=ppt/theme/theme1.xml><?xml version="1.0" encoding="utf-8"?>
<a:theme xmlns:a="http://schemas.openxmlformats.org/drawingml/2006/main" name="SL_EOC_Chemistry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SL_EOC_Chemistry_Template.pot</Template>
  <TotalTime>2962</TotalTime>
  <Words>3291</Words>
  <Application>Microsoft Office PowerPoint</Application>
  <PresentationFormat>On-screen Show (4:3)</PresentationFormat>
  <Paragraphs>300</Paragraphs>
  <Slides>16</Slides>
  <Notes>16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SL_EOC_Chemistry_Template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Sapling Learning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Thoma</dc:creator>
  <cp:lastModifiedBy>e111197</cp:lastModifiedBy>
  <cp:revision>196</cp:revision>
  <cp:lastPrinted>2012-11-28T14:15:18Z</cp:lastPrinted>
  <dcterms:created xsi:type="dcterms:W3CDTF">2012-04-05T14:19:11Z</dcterms:created>
  <dcterms:modified xsi:type="dcterms:W3CDTF">2013-09-06T18:01:13Z</dcterms:modified>
</cp:coreProperties>
</file>